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1" r:id="rId4"/>
    <p:sldId id="260" r:id="rId5"/>
    <p:sldId id="258" r:id="rId6"/>
    <p:sldId id="259" r:id="rId7"/>
    <p:sldId id="269" r:id="rId8"/>
    <p:sldId id="272" r:id="rId9"/>
    <p:sldId id="273" r:id="rId10"/>
    <p:sldId id="261" r:id="rId11"/>
    <p:sldId id="274" r:id="rId12"/>
    <p:sldId id="275" r:id="rId13"/>
    <p:sldId id="262" r:id="rId14"/>
    <p:sldId id="276" r:id="rId15"/>
    <p:sldId id="277" r:id="rId16"/>
    <p:sldId id="263" r:id="rId17"/>
    <p:sldId id="278" r:id="rId18"/>
    <p:sldId id="264" r:id="rId19"/>
    <p:sldId id="270" r:id="rId20"/>
    <p:sldId id="268" r:id="rId21"/>
    <p:sldId id="279" r:id="rId22"/>
    <p:sldId id="265" r:id="rId23"/>
    <p:sldId id="280" r:id="rId24"/>
    <p:sldId id="281" r:id="rId25"/>
    <p:sldId id="283" r:id="rId26"/>
    <p:sldId id="266" r:id="rId27"/>
    <p:sldId id="282" r:id="rId28"/>
    <p:sldId id="284" r:id="rId29"/>
    <p:sldId id="285" r:id="rId30"/>
    <p:sldId id="286" r:id="rId31"/>
    <p:sldId id="267" r:id="rId32"/>
    <p:sldId id="287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11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Основная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0.72070000000000001</c:v>
                </c:pt>
                <c:pt idx="1">
                  <c:v>0.80079999999999996</c:v>
                </c:pt>
                <c:pt idx="2" formatCode="0%">
                  <c:v>0.78090000000000004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1C-4849-BA2F-A708EFF164A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Подготовительная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Лист1!$C$2:$C$4</c:f>
              <c:numCache>
                <c:formatCode>0%</c:formatCode>
                <c:ptCount val="3"/>
                <c:pt idx="0">
                  <c:v>0.23</c:v>
                </c:pt>
                <c:pt idx="1">
                  <c:v>0.19</c:v>
                </c:pt>
                <c:pt idx="2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1C-4849-BA2F-A708EFF164A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Спец.мед. Группа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Лист1!$D$2:$D$4</c:f>
              <c:numCache>
                <c:formatCode>0.00%</c:formatCode>
                <c:ptCount val="3"/>
                <c:pt idx="0">
                  <c:v>2.9999999999999997E-4</c:v>
                </c:pt>
                <c:pt idx="1">
                  <c:v>2.0000000000000001E-4</c:v>
                </c:pt>
                <c:pt idx="2">
                  <c:v>1E-4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1C-4849-BA2F-A708EFF164A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833338832"/>
        <c:axId val="1833327792"/>
      </c:barChart>
      <c:catAx>
        <c:axId val="1833338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33327792"/>
        <c:crosses val="autoZero"/>
        <c:auto val="1"/>
        <c:lblAlgn val="ctr"/>
        <c:lblOffset val="100"/>
        <c:noMultiLvlLbl val="0"/>
      </c:catAx>
      <c:valAx>
        <c:axId val="1833327792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833338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C5CB-E2D5-47EF-8890-FD6474DFF76E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1FA2DF5F-66AB-4C14-9987-69A5ECE8A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163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C5CB-E2D5-47EF-8890-FD6474DFF76E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1FA2DF5F-66AB-4C14-9987-69A5ECE8A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041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C5CB-E2D5-47EF-8890-FD6474DFF76E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1FA2DF5F-66AB-4C14-9987-69A5ECE8A48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6173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C5CB-E2D5-47EF-8890-FD6474DFF76E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1FA2DF5F-66AB-4C14-9987-69A5ECE8A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243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C5CB-E2D5-47EF-8890-FD6474DFF76E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1FA2DF5F-66AB-4C14-9987-69A5ECE8A48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9034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C5CB-E2D5-47EF-8890-FD6474DFF76E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1FA2DF5F-66AB-4C14-9987-69A5ECE8A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579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C5CB-E2D5-47EF-8890-FD6474DFF76E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2DF5F-66AB-4C14-9987-69A5ECE8A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905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C5CB-E2D5-47EF-8890-FD6474DFF76E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2DF5F-66AB-4C14-9987-69A5ECE8A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950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C5CB-E2D5-47EF-8890-FD6474DFF76E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2DF5F-66AB-4C14-9987-69A5ECE8A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008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C5CB-E2D5-47EF-8890-FD6474DFF76E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1FA2DF5F-66AB-4C14-9987-69A5ECE8A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292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C5CB-E2D5-47EF-8890-FD6474DFF76E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1FA2DF5F-66AB-4C14-9987-69A5ECE8A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611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C5CB-E2D5-47EF-8890-FD6474DFF76E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1FA2DF5F-66AB-4C14-9987-69A5ECE8A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435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C5CB-E2D5-47EF-8890-FD6474DFF76E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2DF5F-66AB-4C14-9987-69A5ECE8A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949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C5CB-E2D5-47EF-8890-FD6474DFF76E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2DF5F-66AB-4C14-9987-69A5ECE8A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065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C5CB-E2D5-47EF-8890-FD6474DFF76E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2DF5F-66AB-4C14-9987-69A5ECE8A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961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C5CB-E2D5-47EF-8890-FD6474DFF76E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1FA2DF5F-66AB-4C14-9987-69A5ECE8A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616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9C5CB-E2D5-47EF-8890-FD6474DFF76E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FA2DF5F-66AB-4C14-9987-69A5ECE8A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342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&#1096;&#1082;&#1086;&#1083;&#1072;253.&#1088;&#1092;/meditsinskiy-kabinet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96;&#1082;&#1086;&#1083;&#1072;253.&#1088;&#1092;/profilaktika_grippa_orvi_COVID19" TargetMode="External"/><Relationship Id="rId2" Type="http://schemas.openxmlformats.org/officeDocument/2006/relationships/hyperlink" Target="https://&#1096;&#1082;&#1086;&#1083;&#1072;253.&#1088;&#1092;/anonsi.html?id=81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96;&#1082;&#1086;&#1083;&#1072;253.&#1088;&#1092;/informatsiya-o-pitanii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&#1096;&#1082;&#1086;&#1083;&#1072;253.&#1088;&#1092;/metodicheskoye-ob-yedineniye-uchiteley-fizicheskoy-kultury-obzh-iskusstva-muzyki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nsard500-333">
            <a:extLst>
              <a:ext uri="{FF2B5EF4-FFF2-40B4-BE49-F238E27FC236}">
                <a16:creationId xmlns:a16="http://schemas.microsoft.com/office/drawing/2014/main" id="{B7460CA9-8954-DEA0-A9B9-723335DDF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0" y="2274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51493" y="548680"/>
            <a:ext cx="4572000" cy="21810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>
                <a:solidFill>
                  <a:schemeClr val="accent5"/>
                </a:solidFill>
              </a:rPr>
              <a:t>Государственное бюджетное общеобразовательное учреждение средняя общеобразовательная школа №253 Приморского района </a:t>
            </a:r>
            <a:br>
              <a:rPr lang="ru-RU" sz="2400" b="1" i="1" dirty="0">
                <a:solidFill>
                  <a:schemeClr val="accent5"/>
                </a:solidFill>
              </a:rPr>
            </a:br>
            <a:r>
              <a:rPr lang="ru-RU" sz="2400" b="1" i="1" dirty="0">
                <a:solidFill>
                  <a:schemeClr val="accent5"/>
                </a:solidFill>
              </a:rPr>
              <a:t>Санкт – Петербурга </a:t>
            </a:r>
            <a:br>
              <a:rPr lang="ru-RU" sz="2400" b="1" i="1" dirty="0">
                <a:solidFill>
                  <a:schemeClr val="accent5"/>
                </a:solidFill>
              </a:rPr>
            </a:br>
            <a:r>
              <a:rPr lang="ru-RU" sz="2400" b="1" i="1" dirty="0">
                <a:solidFill>
                  <a:schemeClr val="accent5"/>
                </a:solidFill>
              </a:rPr>
              <a:t>им. капитана 1-го ранга П.И.Державина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506408"/>
            <a:ext cx="4499992" cy="132640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2400" b="1" i="1" dirty="0">
                <a:solidFill>
                  <a:schemeClr val="accent5"/>
                </a:solidFill>
              </a:rPr>
              <a:t>Конкурс </a:t>
            </a:r>
          </a:p>
          <a:p>
            <a:pPr algn="l"/>
            <a:r>
              <a:rPr lang="ru-RU" sz="2400" b="1" i="1" dirty="0">
                <a:solidFill>
                  <a:schemeClr val="accent5"/>
                </a:solidFill>
              </a:rPr>
              <a:t>«Школа Здоровья</a:t>
            </a:r>
          </a:p>
          <a:p>
            <a:pPr algn="l"/>
            <a:r>
              <a:rPr lang="ru-RU" sz="2400" b="1" i="1" dirty="0">
                <a:solidFill>
                  <a:schemeClr val="accent5"/>
                </a:solidFill>
              </a:rPr>
              <a:t> Санкт-Петербурга2025-2026»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143248"/>
            <a:ext cx="8229600" cy="3286148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3.Формирование </a:t>
            </a:r>
            <a:r>
              <a:rPr lang="ru-RU" sz="3600" dirty="0" err="1"/>
              <a:t>здоровьесозидающего</a:t>
            </a:r>
            <a:r>
              <a:rPr lang="ru-RU" sz="3600" dirty="0"/>
              <a:t> образовательного пространства</a:t>
            </a:r>
          </a:p>
        </p:txBody>
      </p:sp>
      <p:pic>
        <p:nvPicPr>
          <p:cNvPr id="3" name="Picture 2" descr="ГБОУ школа № 253. Гимн школ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0412" y="764704"/>
            <a:ext cx="2543175" cy="1800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2DAC6C-56AD-2B11-1E80-A08A837E7C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51720" y="2690018"/>
            <a:ext cx="4288478" cy="32163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D4C730-2517-0603-1CB4-9C5FCDD938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3337" y="2895715"/>
            <a:ext cx="3216357" cy="28049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245FA0-ECD8-A4C1-B3F5-39D8045E2C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03" y="0"/>
            <a:ext cx="3563887" cy="26921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69EC4D-C9FC-2ADD-8BD8-BC8291CF3C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190" y="0"/>
            <a:ext cx="3586691" cy="269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42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DSC00199">
            <a:extLst>
              <a:ext uri="{FF2B5EF4-FFF2-40B4-BE49-F238E27FC236}">
                <a16:creationId xmlns:a16="http://schemas.microsoft.com/office/drawing/2014/main" id="{5BD6DBA8-1C35-3BCF-2E37-A362326C6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1566" y="3604556"/>
            <a:ext cx="3990643" cy="321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Picture 15" descr="отдых112">
            <a:extLst>
              <a:ext uri="{FF2B5EF4-FFF2-40B4-BE49-F238E27FC236}">
                <a16:creationId xmlns:a16="http://schemas.microsoft.com/office/drawing/2014/main" id="{43C31921-272C-1930-4BB2-794206206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8696" y="1066944"/>
            <a:ext cx="4357718" cy="28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4" name="Picture 12" descr="DSC00202">
            <a:extLst>
              <a:ext uri="{FF2B5EF4-FFF2-40B4-BE49-F238E27FC236}">
                <a16:creationId xmlns:a16="http://schemas.microsoft.com/office/drawing/2014/main" id="{7755A672-C8F3-9F42-4E17-384BC5357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0273" y="1066945"/>
            <a:ext cx="4033727" cy="264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14" descr="DSC00197">
            <a:extLst>
              <a:ext uri="{FF2B5EF4-FFF2-40B4-BE49-F238E27FC236}">
                <a16:creationId xmlns:a16="http://schemas.microsoft.com/office/drawing/2014/main" id="{C204455F-5838-EAE0-0EF8-580971B26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1449" y="3710151"/>
            <a:ext cx="4584005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6" name="Picture 17" descr="школа3">
            <a:extLst>
              <a:ext uri="{FF2B5EF4-FFF2-40B4-BE49-F238E27FC236}">
                <a16:creationId xmlns:a16="http://schemas.microsoft.com/office/drawing/2014/main" id="{AB9AB21D-83D3-D69C-5BE8-546734099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3000" contrast="18000"/>
          </a:blip>
          <a:srcRect/>
          <a:stretch>
            <a:fillRect/>
          </a:stretch>
        </p:blipFill>
        <p:spPr bwMode="auto">
          <a:xfrm>
            <a:off x="3668974" y="2532856"/>
            <a:ext cx="2447925" cy="1792288"/>
          </a:xfrm>
          <a:prstGeom prst="rect">
            <a:avLst/>
          </a:prstGeom>
          <a:noFill/>
          <a:ln w="3492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outerShdw sx="114000" sy="114000" algn="ctr">
              <a:srgbClr val="000000">
                <a:alpha val="18000"/>
              </a:srgbClr>
            </a:outerShdw>
          </a:effectLst>
          <a:scene3d>
            <a:camera prst="perspectiveFront" fov="3600000">
              <a:rot lat="19200000" lon="19200000" rev="2400000"/>
            </a:camera>
            <a:lightRig rig="threePt" dir="t">
              <a:rot lat="0" lon="0" rev="1800000"/>
            </a:lightRig>
          </a:scene3d>
          <a:sp3d extrusionH="76200" prstMaterial="softEdge">
            <a:bevelT w="469900" h="50800" prst="softRound"/>
            <a:bevelB prst="softRound"/>
            <a:extrusionClr>
              <a:srgbClr val="6CA62C"/>
            </a:extrusionClr>
          </a:sp3d>
        </p:spPr>
      </p:pic>
    </p:spTree>
    <p:extLst>
      <p:ext uri="{BB962C8B-B14F-4D97-AF65-F5344CB8AC3E}">
        <p14:creationId xmlns:p14="http://schemas.microsoft.com/office/powerpoint/2010/main" val="164844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38" dur="123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39" dur="123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40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41" dur="123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42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71810"/>
            <a:ext cx="8229600" cy="3429024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4.Деятельность по повышению уровня культуры здоровья как компонента общей культуры участников образовательного процесса</a:t>
            </a:r>
          </a:p>
        </p:txBody>
      </p:sp>
      <p:pic>
        <p:nvPicPr>
          <p:cNvPr id="3" name="Picture 2" descr="ГБОУ школа № 253. Гимн школ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0412" y="357182"/>
            <a:ext cx="2543175" cy="1800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EBFEAA-8B6C-9B9F-9CD9-E00B05FFD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57" y="3429000"/>
            <a:ext cx="4379980" cy="32849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75CDEF-AA1A-9B4D-DE5C-9DE5C0B412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10" y="144016"/>
            <a:ext cx="4379979" cy="32849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25BCD0-A2E2-1DA1-B195-3D4482B253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133" y="3429000"/>
            <a:ext cx="4379980" cy="328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39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8607CA-2098-2EAA-A12C-5CBBE7D637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8852"/>
            <a:ext cx="2520280" cy="33603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CF9F1A-AC03-1A73-0FA4-29A898C8A3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247" y="268851"/>
            <a:ext cx="4956043" cy="33603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2F584C-4E59-2570-5068-AF824B4EA7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521" y="3629225"/>
            <a:ext cx="3728969" cy="27967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4BB388-F80D-FCDF-2669-6E5838C114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53" y="3629225"/>
            <a:ext cx="3728969" cy="279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56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71744"/>
            <a:ext cx="8229600" cy="3857652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5. Деятельность по сопровождению обучающихся, ослабленных наиболее распространенными, в том числе социально обусловленными болезнями детей и подростков</a:t>
            </a:r>
          </a:p>
        </p:txBody>
      </p:sp>
      <p:pic>
        <p:nvPicPr>
          <p:cNvPr id="3" name="Picture 2" descr="ГБОУ школа № 253. Гимн школ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0412" y="548680"/>
            <a:ext cx="2543175" cy="1800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FFFE3B-280A-ED74-7E15-4EF6183C42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547" y="1846293"/>
            <a:ext cx="4620264" cy="34651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D283A1-A8C5-4A68-01FC-50D32C8E8A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1471" y="1832945"/>
            <a:ext cx="4513482" cy="338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34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199" y="2900243"/>
            <a:ext cx="8229600" cy="3571875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6.Деятельность по совершенствованию медицинского обслуживания</a:t>
            </a:r>
          </a:p>
        </p:txBody>
      </p:sp>
      <p:pic>
        <p:nvPicPr>
          <p:cNvPr id="3" name="Picture 2" descr="ГБОУ школа № 253. Гимн школ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0412" y="404664"/>
            <a:ext cx="2543175" cy="1800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B7565A-FD95-7B02-343C-7F6D7BA67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/>
              <a:t>Кадровое обеспечение медицинского кабинета и материально техническая база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B1C89B-9CA3-987B-D5B3-728111809E9E}"/>
              </a:ext>
            </a:extLst>
          </p:cNvPr>
          <p:cNvSpPr txBox="1"/>
          <p:nvPr/>
        </p:nvSpPr>
        <p:spPr>
          <a:xfrm>
            <a:off x="3832496" y="4509120"/>
            <a:ext cx="18722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/>
              </a:rPr>
              <a:t>ГБОУ школа № 253. Медицинский кабинет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F0450E-A71C-7A85-A1BD-41251C316F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5603" y="3305142"/>
            <a:ext cx="4005066" cy="3003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980B49-118D-93E7-FD7A-88AD8CB39F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459" y="3305144"/>
            <a:ext cx="4005064" cy="3003798"/>
          </a:xfrm>
          <a:prstGeom prst="rect">
            <a:avLst/>
          </a:prstGeom>
        </p:spPr>
      </p:pic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4E39173A-C39C-2C9F-8B90-37B4B935EC0F}"/>
              </a:ext>
            </a:extLst>
          </p:cNvPr>
          <p:cNvSpPr/>
          <p:nvPr/>
        </p:nvSpPr>
        <p:spPr>
          <a:xfrm>
            <a:off x="4526284" y="2804509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632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643182"/>
            <a:ext cx="8229600" cy="32147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/>
              <a:t>1. Система деятельности образовательного учреждения по сохранению и укреплению здоровья, формирование здорового образа жизни обучающихся</a:t>
            </a:r>
          </a:p>
        </p:txBody>
      </p:sp>
      <p:pic>
        <p:nvPicPr>
          <p:cNvPr id="5" name="Picture 2" descr="ГБОУ школа № 253. Гимн школ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0412" y="764704"/>
            <a:ext cx="2543175" cy="1800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F4897F-861A-45EF-5B9B-48F461579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476672"/>
            <a:ext cx="736550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/>
              <a:t>Проведение медицинских осмотров а так же мероприятия по профилактике заболеваний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933C76-CC20-B994-85B1-C4CF3A1EFBB2}"/>
              </a:ext>
            </a:extLst>
          </p:cNvPr>
          <p:cNvSpPr txBox="1"/>
          <p:nvPr/>
        </p:nvSpPr>
        <p:spPr>
          <a:xfrm>
            <a:off x="1337277" y="4221088"/>
            <a:ext cx="24482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2"/>
              </a:rPr>
              <a:t>ГРАФИК БАРЬЕРНЫХ МЕД.ОСМОТРОВ 2025-2026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2550BE-FF8C-E8EA-C694-6D25506352CA}"/>
              </a:ext>
            </a:extLst>
          </p:cNvPr>
          <p:cNvSpPr txBox="1"/>
          <p:nvPr/>
        </p:nvSpPr>
        <p:spPr>
          <a:xfrm>
            <a:off x="5358451" y="4221088"/>
            <a:ext cx="24482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3"/>
              </a:rPr>
              <a:t>ГБОУ школа № 253. Профилактика гриппа, ОРВИ, COVID-19</a:t>
            </a:r>
            <a:endParaRPr lang="ru-RU" dirty="0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67E0CF73-280C-0EAF-99A6-5A099D76E888}"/>
              </a:ext>
            </a:extLst>
          </p:cNvPr>
          <p:cNvCxnSpPr>
            <a:cxnSpLocks/>
          </p:cNvCxnSpPr>
          <p:nvPr/>
        </p:nvCxnSpPr>
        <p:spPr>
          <a:xfrm>
            <a:off x="5580112" y="2636912"/>
            <a:ext cx="864096" cy="1143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81205878-74B6-55EC-25AE-AD7635740833}"/>
              </a:ext>
            </a:extLst>
          </p:cNvPr>
          <p:cNvCxnSpPr/>
          <p:nvPr/>
        </p:nvCxnSpPr>
        <p:spPr>
          <a:xfrm flipH="1">
            <a:off x="2843808" y="2636912"/>
            <a:ext cx="936104" cy="1143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469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B6F9B4-C222-210E-25A2-F5880F2918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13" y="3545632"/>
            <a:ext cx="4283967" cy="32129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B817AC-972C-0AB2-4E66-E0046B085F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52" y="1844824"/>
            <a:ext cx="4128459" cy="30963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8D57C6-642B-F126-518E-3120BA9FC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12" y="332656"/>
            <a:ext cx="428396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72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3212976"/>
            <a:ext cx="8229600" cy="3286148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7.Организация рационального питания</a:t>
            </a:r>
          </a:p>
        </p:txBody>
      </p:sp>
      <p:pic>
        <p:nvPicPr>
          <p:cNvPr id="3" name="Picture 2" descr="ГБОУ школа № 253. Гимн школ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0412" y="692696"/>
            <a:ext cx="2543175" cy="1800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B33385-D210-3F00-B5B0-385C82CCD5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2" r="14226"/>
          <a:stretch>
            <a:fillRect/>
          </a:stretch>
        </p:blipFill>
        <p:spPr>
          <a:xfrm rot="5400000">
            <a:off x="1403650" y="3115233"/>
            <a:ext cx="3744416" cy="36518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DC5AC2-1B1B-93EC-4AD1-6F02B93470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0"/>
            <a:ext cx="4091947" cy="30689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D4DDC0-343B-93FB-B626-0A906B9420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1"/>
          <a:stretch>
            <a:fillRect/>
          </a:stretch>
        </p:blipFill>
        <p:spPr>
          <a:xfrm rot="5400000">
            <a:off x="4941704" y="3229049"/>
            <a:ext cx="3744416" cy="342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21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столовка">
            <a:extLst>
              <a:ext uri="{FF2B5EF4-FFF2-40B4-BE49-F238E27FC236}">
                <a16:creationId xmlns:a16="http://schemas.microsoft.com/office/drawing/2014/main" id="{C5C24302-CCEB-60B9-882A-8849FFAD2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530" y="2090692"/>
            <a:ext cx="6354940" cy="476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0997D-943A-C28F-A869-38BEB85F2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Кадровое обеспечение и материально техническое обеспечение пищеблока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F98B7F-3178-797D-A8FD-E237F8AADEE9}"/>
              </a:ext>
            </a:extLst>
          </p:cNvPr>
          <p:cNvSpPr txBox="1"/>
          <p:nvPr/>
        </p:nvSpPr>
        <p:spPr>
          <a:xfrm>
            <a:off x="2286000" y="420457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ГБОУ школа № 253. Организация питания в школе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111C571E-ABD8-F4DD-AD1B-01867882CDBD}"/>
              </a:ext>
            </a:extLst>
          </p:cNvPr>
          <p:cNvSpPr/>
          <p:nvPr/>
        </p:nvSpPr>
        <p:spPr>
          <a:xfrm>
            <a:off x="4319972" y="2489920"/>
            <a:ext cx="504056" cy="128088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15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C0810E-1DB2-58C1-D5A6-1F8BFF4633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-6042"/>
            <a:ext cx="3923929" cy="52319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52C99F-5330-5AEF-4CD3-95E7A78395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70315"/>
            <a:ext cx="3815765" cy="508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39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00372"/>
            <a:ext cx="8229600" cy="2928958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8. Физическое воспитание и двигательная активность обучающихся</a:t>
            </a:r>
          </a:p>
        </p:txBody>
      </p:sp>
      <p:pic>
        <p:nvPicPr>
          <p:cNvPr id="3" name="Picture 2" descr="ГБОУ школа № 253. Гимн школ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0412" y="620688"/>
            <a:ext cx="2543175" cy="1800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9DC987-2F4F-A039-5F55-77DF4CCEB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Игровая2.jpg">
            <a:extLst>
              <a:ext uri="{FF2B5EF4-FFF2-40B4-BE49-F238E27FC236}">
                <a16:creationId xmlns:a16="http://schemas.microsoft.com/office/drawing/2014/main" id="{43CCFD8B-1A83-06F4-11A6-C82B8ED9BF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4392488" cy="3537013"/>
          </a:xfrm>
          <a:prstGeom prst="rect">
            <a:avLst/>
          </a:prstGeom>
        </p:spPr>
      </p:pic>
      <p:pic>
        <p:nvPicPr>
          <p:cNvPr id="4" name="Picture 11" descr="DSC00148">
            <a:extLst>
              <a:ext uri="{FF2B5EF4-FFF2-40B4-BE49-F238E27FC236}">
                <a16:creationId xmlns:a16="http://schemas.microsoft.com/office/drawing/2014/main" id="{0FFF0787-90A1-5873-5E0F-344032088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3" y="3537013"/>
            <a:ext cx="4392488" cy="3555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E:\2\IMG_2981.JPG">
            <a:extLst>
              <a:ext uri="{FF2B5EF4-FFF2-40B4-BE49-F238E27FC236}">
                <a16:creationId xmlns:a16="http://schemas.microsoft.com/office/drawing/2014/main" id="{2F04D878-5131-01FE-5C15-E707DFDCB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572000" cy="353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DSC00153">
            <a:extLst>
              <a:ext uri="{FF2B5EF4-FFF2-40B4-BE49-F238E27FC236}">
                <a16:creationId xmlns:a16="http://schemas.microsoft.com/office/drawing/2014/main" id="{4093616D-19F5-9B7D-5223-150D18A56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537012"/>
            <a:ext cx="4572000" cy="3564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6026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SC00252">
            <a:extLst>
              <a:ext uri="{FF2B5EF4-FFF2-40B4-BE49-F238E27FC236}">
                <a16:creationId xmlns:a16="http://schemas.microsoft.com/office/drawing/2014/main" id="{439348E0-A0C5-7F93-F298-15CE866C7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526" y="0"/>
            <a:ext cx="4429611" cy="3186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x_20111580.jpg">
            <a:extLst>
              <a:ext uri="{FF2B5EF4-FFF2-40B4-BE49-F238E27FC236}">
                <a16:creationId xmlns:a16="http://schemas.microsoft.com/office/drawing/2014/main" id="{86943B4A-B05E-F9CB-8C96-1D61ACC67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864" y="3196459"/>
            <a:ext cx="4620293" cy="349012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EC779CB-BAED-CCED-0119-2E242084D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3707" y="5052"/>
            <a:ext cx="4620293" cy="31863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Рисунок 6" descr="IMG_0883.JPG">
            <a:extLst>
              <a:ext uri="{FF2B5EF4-FFF2-40B4-BE49-F238E27FC236}">
                <a16:creationId xmlns:a16="http://schemas.microsoft.com/office/drawing/2014/main" id="{83F061CD-7037-B14A-91CE-17570462BF2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4017" y="3196459"/>
            <a:ext cx="4402847" cy="349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96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стафета (76).jpg">
            <a:extLst>
              <a:ext uri="{FF2B5EF4-FFF2-40B4-BE49-F238E27FC236}">
                <a16:creationId xmlns:a16="http://schemas.microsoft.com/office/drawing/2014/main" id="{1D79022F-671B-FA6D-E237-4DB057B19BF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84"/>
            <a:ext cx="4283968" cy="32129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A87F80-35DF-114F-FDA5-D0E519A615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80" y="0"/>
            <a:ext cx="4680520" cy="32129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AB6233-2E2E-EDA3-9B26-280BA1664A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213460"/>
            <a:ext cx="4283968" cy="35730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79D6F3-5E51-30F3-97CC-C5E5E892D5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03" b="16168"/>
          <a:stretch>
            <a:fillRect/>
          </a:stretch>
        </p:blipFill>
        <p:spPr>
          <a:xfrm>
            <a:off x="4463479" y="3212975"/>
            <a:ext cx="4680520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43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0CA332-9C89-F7BF-DEA5-FF207C39D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16109"/>
            <a:ext cx="6589200" cy="1280890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Мониторинг здоровья обучающихся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C2BB6C4-14B5-2146-CFC9-563F5CF6B2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9841447"/>
              </p:ext>
            </p:extLst>
          </p:nvPr>
        </p:nvGraphicFramePr>
        <p:xfrm>
          <a:off x="1524000" y="1396999"/>
          <a:ext cx="4488160" cy="4980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3EF1BA2-C441-FE92-E057-BFD00B380E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255719"/>
              </p:ext>
            </p:extLst>
          </p:nvPr>
        </p:nvGraphicFramePr>
        <p:xfrm>
          <a:off x="6228184" y="3429000"/>
          <a:ext cx="2616200" cy="10839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9617">
                  <a:extLst>
                    <a:ext uri="{9D8B030D-6E8A-4147-A177-3AD203B41FA5}">
                      <a16:colId xmlns:a16="http://schemas.microsoft.com/office/drawing/2014/main" val="3984443872"/>
                    </a:ext>
                  </a:extLst>
                </a:gridCol>
                <a:gridCol w="608861">
                  <a:extLst>
                    <a:ext uri="{9D8B030D-6E8A-4147-A177-3AD203B41FA5}">
                      <a16:colId xmlns:a16="http://schemas.microsoft.com/office/drawing/2014/main" val="2292913773"/>
                    </a:ext>
                  </a:extLst>
                </a:gridCol>
                <a:gridCol w="608861">
                  <a:extLst>
                    <a:ext uri="{9D8B030D-6E8A-4147-A177-3AD203B41FA5}">
                      <a16:colId xmlns:a16="http://schemas.microsoft.com/office/drawing/2014/main" val="1616325422"/>
                    </a:ext>
                  </a:extLst>
                </a:gridCol>
                <a:gridCol w="608861">
                  <a:extLst>
                    <a:ext uri="{9D8B030D-6E8A-4147-A177-3AD203B41FA5}">
                      <a16:colId xmlns:a16="http://schemas.microsoft.com/office/drawing/2014/main" val="295874135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100" u="none" strike="noStrike">
                          <a:effectLst/>
                        </a:rPr>
                        <a:t>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100" u="none" strike="noStrike" dirty="0">
                          <a:effectLst/>
                        </a:rPr>
                        <a:t>Основная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100" u="none" strike="noStrike" dirty="0">
                          <a:effectLst/>
                        </a:rPr>
                        <a:t>Подготовительная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100" u="none" strike="noStrike" dirty="0" err="1">
                          <a:effectLst/>
                        </a:rPr>
                        <a:t>Спец.мед</a:t>
                      </a:r>
                      <a:r>
                        <a:rPr lang="ru-RU" sz="1100" u="none" strike="noStrike" dirty="0">
                          <a:effectLst/>
                        </a:rPr>
                        <a:t>. Группа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30549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ru-RU" sz="1100" u="none" strike="noStrike" dirty="0">
                          <a:effectLst/>
                        </a:rPr>
                        <a:t>2023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ru-RU" sz="1100" u="none" strike="noStrike">
                          <a:effectLst/>
                        </a:rPr>
                        <a:t>72,07%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ru-RU" sz="1100" u="none" strike="noStrike">
                          <a:effectLst/>
                        </a:rPr>
                        <a:t>23%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ru-RU" sz="1100" u="none" strike="noStrike">
                          <a:effectLst/>
                        </a:rPr>
                        <a:t>0,03%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74670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ru-RU" sz="1100" u="none" strike="noStrike">
                          <a:effectLst/>
                        </a:rPr>
                        <a:t>2024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ru-RU" sz="1100" u="none" strike="noStrike">
                          <a:effectLst/>
                        </a:rPr>
                        <a:t>80,08%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ru-RU" sz="1100" u="none" strike="noStrike">
                          <a:effectLst/>
                        </a:rPr>
                        <a:t>19%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ru-RU" sz="1100" u="none" strike="noStrike">
                          <a:effectLst/>
                        </a:rPr>
                        <a:t>0,02%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946562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ru-RU" sz="1100" u="none" strike="noStrike">
                          <a:effectLst/>
                        </a:rPr>
                        <a:t>2025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ru-RU" sz="1100" u="none" strike="noStrike">
                          <a:effectLst/>
                        </a:rPr>
                        <a:t>78%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ru-RU" sz="1100" u="none" strike="noStrike">
                          <a:effectLst/>
                        </a:rPr>
                        <a:t>21%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ru-RU" sz="1100" u="none" strike="noStrike" dirty="0">
                          <a:effectLst/>
                        </a:rPr>
                        <a:t>0,01%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293059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5393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168C2B-2D2F-9E87-93F4-7B730366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1999" cy="32943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E1DF3D-2C60-079E-7C5B-7AA8A3CD52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4392488" cy="32943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51FB2C-F875-7D78-E7AC-5FFCAFB8B6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294366"/>
            <a:ext cx="4572000" cy="35636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55DC38-190A-3C0B-E8DD-28F47513B6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307954"/>
            <a:ext cx="4392488" cy="355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43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86058"/>
            <a:ext cx="8229600" cy="3429024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9. Эффективность деятельности образовательного учреждения по сохранению и укреплению здоровья, повышению культуры здоровья обучающихся</a:t>
            </a:r>
          </a:p>
        </p:txBody>
      </p:sp>
      <p:pic>
        <p:nvPicPr>
          <p:cNvPr id="3" name="Picture 2" descr="ГБОУ школа № 253. Гимн школ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0412" y="642918"/>
            <a:ext cx="2543175" cy="1800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E970312-69D2-81DA-A294-5873C98034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8" y="184672"/>
            <a:ext cx="2700000" cy="36000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B3DB300-6D16-36B4-DEF0-9EC826AB58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75" y="487957"/>
            <a:ext cx="2700000" cy="3600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F973708-F71C-2529-47CC-77FADBA9C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09" y="895180"/>
            <a:ext cx="2700000" cy="3600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5FC5B95-FF6F-E9A1-1DE1-1186347E7C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679" y="1159416"/>
            <a:ext cx="2700000" cy="360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858879B-9912-EF7A-05C0-10BA4B8251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183" y="1490197"/>
            <a:ext cx="2700000" cy="360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34EAD6-3D55-63C5-5AD6-4340ED38B4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59" y="1795180"/>
            <a:ext cx="2700000" cy="3600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A8D59A0-3FC6-D2C3-15F1-F527AEA133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233" y="2057291"/>
            <a:ext cx="2700000" cy="3600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885FB99-8A9A-98ED-338D-8D3FFA6140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74" y="2320933"/>
            <a:ext cx="2700000" cy="360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148D2D6-1F72-044F-944E-EE6008269A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59" y="2275429"/>
            <a:ext cx="2700000" cy="360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13EA842-CA01-15C2-C549-87DF24B72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116" y="2038248"/>
            <a:ext cx="2700000" cy="360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1FC8AE-242C-AA53-791A-742A882C2E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759" y="1668453"/>
            <a:ext cx="2700000" cy="360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E0D4FFE-0248-DBBF-52E9-A1776E87E30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54" y="982571"/>
            <a:ext cx="2700000" cy="360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18F2D8-3ECE-95BC-9809-519C43156DA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18" y="642940"/>
            <a:ext cx="2715464" cy="360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9EA2A2-699E-57E9-588E-2F4A84F49D9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377" y="269819"/>
            <a:ext cx="2700000" cy="360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E424D0-0E43-922F-A5E5-0A1242F7785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716" y="579238"/>
            <a:ext cx="2700000" cy="3600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5D425E-951A-DB81-0E97-48E608F176D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00" y="1007487"/>
            <a:ext cx="2700000" cy="3600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86B0D5F-5B6A-B4EC-929E-61E13100114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833" y="2584575"/>
            <a:ext cx="27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224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1471696"/>
              </p:ext>
            </p:extLst>
          </p:nvPr>
        </p:nvGraphicFramePr>
        <p:xfrm>
          <a:off x="2214546" y="260648"/>
          <a:ext cx="4714907" cy="6336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122" imgH="8019915" progId="AcroExch.Document.7">
                  <p:embed/>
                </p:oleObj>
              </mc:Choice>
              <mc:Fallback>
                <p:oleObj name="Acrobat Document" r:id="rId2" imgW="5667122" imgH="8019915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4546" y="260648"/>
                        <a:ext cx="4714907" cy="63367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2518799"/>
              </p:ext>
            </p:extLst>
          </p:nvPr>
        </p:nvGraphicFramePr>
        <p:xfrm>
          <a:off x="2214546" y="380345"/>
          <a:ext cx="4714908" cy="6097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233" imgH="7543800" progId="AcroExch.Document.7">
                  <p:embed/>
                </p:oleObj>
              </mc:Choice>
              <mc:Fallback>
                <p:oleObj name="Acrobat Document" r:id="rId2" imgW="5829233" imgH="7543800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4546" y="380345"/>
                        <a:ext cx="4714908" cy="60973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57430"/>
            <a:ext cx="8229600" cy="3591850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2. Профессиональная подготовленность педагогического коллектива в области сохранения и укрепления здоровья обучающихся</a:t>
            </a:r>
          </a:p>
        </p:txBody>
      </p:sp>
      <p:pic>
        <p:nvPicPr>
          <p:cNvPr id="4" name="Picture 2" descr="ГБОУ школа № 253. Гимн школ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0412" y="260648"/>
            <a:ext cx="2543175" cy="1800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598F1-C00D-295D-CC55-66184A853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 профессиональной подготовленностью педагогического коллектива можно ознакомиться на сайте школы пройдя по ссылке ниже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B9EAAB-6544-68BB-5A72-6ACC4622E393}"/>
              </a:ext>
            </a:extLst>
          </p:cNvPr>
          <p:cNvSpPr txBox="1"/>
          <p:nvPr/>
        </p:nvSpPr>
        <p:spPr>
          <a:xfrm>
            <a:off x="2316294" y="4662265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/>
              </a:rPr>
              <a:t>ГБОУ школа № 253. Методическое объединение учителей физической культуры, ОБЖ, искусства, музыки</a:t>
            </a:r>
            <a:endParaRPr lang="ru-RU" dirty="0"/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964E69AF-586E-2A54-2B5A-9D2B6BE8170E}"/>
              </a:ext>
            </a:extLst>
          </p:cNvPr>
          <p:cNvSpPr/>
          <p:nvPr/>
        </p:nvSpPr>
        <p:spPr>
          <a:xfrm flipH="1">
            <a:off x="4157102" y="3140968"/>
            <a:ext cx="890385" cy="11430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44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A290010.JPG">
            <a:extLst>
              <a:ext uri="{FF2B5EF4-FFF2-40B4-BE49-F238E27FC236}">
                <a16:creationId xmlns:a16="http://schemas.microsoft.com/office/drawing/2014/main" id="{52C3D791-855D-500A-F926-97B7EDFAB24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3411589"/>
            <a:ext cx="4522794" cy="342806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52563-13FF-02FB-0B69-8E02D02A1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6" descr="DSC00108">
            <a:extLst>
              <a:ext uri="{FF2B5EF4-FFF2-40B4-BE49-F238E27FC236}">
                <a16:creationId xmlns:a16="http://schemas.microsoft.com/office/drawing/2014/main" id="{AE2B1EC7-0C82-995D-7662-1624E20F6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782"/>
            <a:ext cx="4522793" cy="339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т">
            <a:extLst>
              <a:ext uri="{FF2B5EF4-FFF2-40B4-BE49-F238E27FC236}">
                <a16:creationId xmlns:a16="http://schemas.microsoft.com/office/drawing/2014/main" id="{E063ED12-2374-F406-57BE-B9F325546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304" y="3380689"/>
            <a:ext cx="4441696" cy="345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7" descr="DSC00167">
            <a:extLst>
              <a:ext uri="{FF2B5EF4-FFF2-40B4-BE49-F238E27FC236}">
                <a16:creationId xmlns:a16="http://schemas.microsoft.com/office/drawing/2014/main" id="{EC48F469-610D-C9EF-8871-AA5BCF73E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305" y="18782"/>
            <a:ext cx="4441696" cy="336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ГБОУ школа № 253. Гимн школы">
            <a:extLst>
              <a:ext uri="{FF2B5EF4-FFF2-40B4-BE49-F238E27FC236}">
                <a16:creationId xmlns:a16="http://schemas.microsoft.com/office/drawing/2014/main" id="{8F7C732C-3B10-C79B-E510-3DA580499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9156675">
            <a:off x="3300412" y="2480795"/>
            <a:ext cx="2543175" cy="1800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626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D6A65C-9EF3-5B71-50BE-D3E6081F69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2666"/>
            <a:ext cx="4570980" cy="34282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936D0F-4251-6089-6368-35C74C8B4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429765"/>
            <a:ext cx="4570980" cy="342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12973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251</TotalTime>
  <Words>260</Words>
  <Application>Microsoft Office PowerPoint</Application>
  <PresentationFormat>Экран (4:3)</PresentationFormat>
  <Paragraphs>39</Paragraphs>
  <Slides>32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Century Gothic</vt:lpstr>
      <vt:lpstr>Wingdings 3</vt:lpstr>
      <vt:lpstr>Легкий дым</vt:lpstr>
      <vt:lpstr>Acrobat Document</vt:lpstr>
      <vt:lpstr>Государственное бюджетное общеобразовательное учреждение средняя общеобразовательная школа №253 Приморского района  Санкт – Петербурга  им. капитана 1-го ранга П.И.Державина</vt:lpstr>
      <vt:lpstr>1. Система деятельности образовательного учреждения по сохранению и укреплению здоровья, формирование здорового образа жизни обучающихся</vt:lpstr>
      <vt:lpstr>Мониторинг здоровья обучающихся</vt:lpstr>
      <vt:lpstr>Презентация PowerPoint</vt:lpstr>
      <vt:lpstr>Презентация PowerPoint</vt:lpstr>
      <vt:lpstr>2. Профессиональная подготовленность педагогического коллектива в области сохранения и укрепления здоровья обучающихся</vt:lpstr>
      <vt:lpstr>С профессиональной подготовленностью педагогического коллектива можно ознакомиться на сайте школы пройдя по ссылке ниже</vt:lpstr>
      <vt:lpstr>Презентация PowerPoint</vt:lpstr>
      <vt:lpstr>Презентация PowerPoint</vt:lpstr>
      <vt:lpstr>3.Формирование здоровьесозидающего образовательного пространства</vt:lpstr>
      <vt:lpstr>Презентация PowerPoint</vt:lpstr>
      <vt:lpstr>Презентация PowerPoint</vt:lpstr>
      <vt:lpstr>4.Деятельность по повышению уровня культуры здоровья как компонента общей культуры участников образовательного процесса</vt:lpstr>
      <vt:lpstr>Презентация PowerPoint</vt:lpstr>
      <vt:lpstr>Презентация PowerPoint</vt:lpstr>
      <vt:lpstr>5. Деятельность по сопровождению обучающихся, ослабленных наиболее распространенными, в том числе социально обусловленными болезнями детей и подростков</vt:lpstr>
      <vt:lpstr>Презентация PowerPoint</vt:lpstr>
      <vt:lpstr>6.Деятельность по совершенствованию медицинского обслуживания</vt:lpstr>
      <vt:lpstr>Кадровое обеспечение медицинского кабинета и материально техническая база</vt:lpstr>
      <vt:lpstr>Проведение медицинских осмотров а так же мероприятия по профилактике заболеваний</vt:lpstr>
      <vt:lpstr>Презентация PowerPoint</vt:lpstr>
      <vt:lpstr>7.Организация рационального питания</vt:lpstr>
      <vt:lpstr>Презентация PowerPoint</vt:lpstr>
      <vt:lpstr>Кадровое обеспечение и материально техническое обеспечение пищеблока</vt:lpstr>
      <vt:lpstr>Презентация PowerPoint</vt:lpstr>
      <vt:lpstr>8. Физическое воспитание и двигательная активность обучающихся</vt:lpstr>
      <vt:lpstr>Презентация PowerPoint</vt:lpstr>
      <vt:lpstr>Презентация PowerPoint</vt:lpstr>
      <vt:lpstr>Презентация PowerPoint</vt:lpstr>
      <vt:lpstr>Презентация PowerPoint</vt:lpstr>
      <vt:lpstr>9. Эффективность деятельности образовательного учреждения по сохранению и укреплению здоровья, повышению культуры здоровья обучающихся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Школа здоровья  Санкт-Петербурга</dc:title>
  <dc:creator>user</dc:creator>
  <cp:lastModifiedBy>Леонид Киселев</cp:lastModifiedBy>
  <cp:revision>11</cp:revision>
  <dcterms:created xsi:type="dcterms:W3CDTF">2026-01-28T04:57:45Z</dcterms:created>
  <dcterms:modified xsi:type="dcterms:W3CDTF">2026-01-28T09:21:47Z</dcterms:modified>
</cp:coreProperties>
</file>