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264" r:id="rId5"/>
    <p:sldId id="326" r:id="rId6"/>
    <p:sldId id="327" r:id="rId7"/>
    <p:sldId id="282" r:id="rId8"/>
    <p:sldId id="283" r:id="rId9"/>
    <p:sldId id="287" r:id="rId10"/>
    <p:sldId id="363" r:id="rId11"/>
    <p:sldId id="284" r:id="rId12"/>
    <p:sldId id="294" r:id="rId13"/>
    <p:sldId id="295" r:id="rId14"/>
    <p:sldId id="296" r:id="rId15"/>
    <p:sldId id="297" r:id="rId16"/>
    <p:sldId id="323" r:id="rId17"/>
    <p:sldId id="298" r:id="rId18"/>
    <p:sldId id="299" r:id="rId19"/>
    <p:sldId id="300" r:id="rId20"/>
    <p:sldId id="293" r:id="rId21"/>
    <p:sldId id="321" r:id="rId22"/>
    <p:sldId id="322" r:id="rId23"/>
    <p:sldId id="356" r:id="rId24"/>
    <p:sldId id="324" r:id="rId25"/>
    <p:sldId id="290" r:id="rId26"/>
    <p:sldId id="292" r:id="rId27"/>
    <p:sldId id="291" r:id="rId28"/>
    <p:sldId id="289" r:id="rId29"/>
    <p:sldId id="286" r:id="rId30"/>
    <p:sldId id="288" r:id="rId31"/>
    <p:sldId id="359" r:id="rId32"/>
    <p:sldId id="360" r:id="rId33"/>
    <p:sldId id="361" r:id="rId34"/>
    <p:sldId id="362" r:id="rId35"/>
    <p:sldId id="285" r:id="rId36"/>
    <p:sldId id="358" r:id="rId37"/>
  </p:sldIdLst>
  <p:sldSz cx="12188825" cy="6858000"/>
  <p:notesSz cx="6797675" cy="9926638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37947C-DBCA-4CED-941E-3DEEE9C5CF3B}">
          <p14:sldIdLst>
            <p14:sldId id="264"/>
            <p14:sldId id="326"/>
            <p14:sldId id="327"/>
            <p14:sldId id="282"/>
            <p14:sldId id="283"/>
            <p14:sldId id="287"/>
            <p14:sldId id="363"/>
          </p14:sldIdLst>
        </p14:section>
        <p14:section name="Раздел без заголовка" id="{73D65E72-1222-40EA-A66C-FE54755E383B}">
          <p14:sldIdLst>
            <p14:sldId id="284"/>
            <p14:sldId id="294"/>
            <p14:sldId id="295"/>
            <p14:sldId id="296"/>
            <p14:sldId id="297"/>
            <p14:sldId id="323"/>
            <p14:sldId id="298"/>
            <p14:sldId id="299"/>
            <p14:sldId id="300"/>
            <p14:sldId id="293"/>
            <p14:sldId id="321"/>
            <p14:sldId id="322"/>
            <p14:sldId id="356"/>
            <p14:sldId id="324"/>
            <p14:sldId id="290"/>
            <p14:sldId id="292"/>
            <p14:sldId id="291"/>
            <p14:sldId id="289"/>
            <p14:sldId id="286"/>
            <p14:sldId id="288"/>
            <p14:sldId id="359"/>
            <p14:sldId id="360"/>
            <p14:sldId id="361"/>
            <p14:sldId id="362"/>
            <p14:sldId id="285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22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19.11.2024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ia.edu.ru/ru/main/brief-glossar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multilink/12125267/paragraph/7466/number/0" TargetMode="External"/><Relationship Id="rId2" Type="http://schemas.openxmlformats.org/officeDocument/2006/relationships/hyperlink" Target="http://ivo.garant.ru/#/document/57413333/entry/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b="1" dirty="0"/>
              <a:t>Государственная итоговая аттестация</a:t>
            </a:r>
            <a:br>
              <a:rPr lang="ru-RU" b="1" dirty="0"/>
            </a:br>
            <a:r>
              <a:rPr lang="ru-RU" b="1" dirty="0"/>
              <a:t>2025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русскому языку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разрешается использовать орфографический словарь(выдается на ППЭ).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39004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математике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Разрешается пользоваться линейкой;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Справочные материалы, которые можно использовать во время экзамена, выдаются каждому участнику ОГЭ вместе с текстом его экзаменационной работы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10576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химии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Можно пользоваться непрограммируемым калькулятором.</a:t>
            </a:r>
          </a:p>
          <a:p>
            <a:pPr marL="0" indent="0">
              <a:buNone/>
            </a:pPr>
            <a:r>
              <a:rPr lang="ru-RU" sz="4000" b="1" i="1" dirty="0"/>
              <a:t>Также к каждому варианту экзаменационной работы прилагаются следующие материалы: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комплект химических реактивов и лабораторное оборудование для проведения химических опытов, предусмотренных заданиями;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периодическая система химических элементов Д.И. Менделеева;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таблица растворимости солей, кислот и оснований в воде;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электрохимический ряд напряжений металлов.</a:t>
            </a:r>
          </a:p>
        </p:txBody>
      </p:sp>
    </p:spTree>
    <p:extLst>
      <p:ext uri="{BB962C8B-B14F-4D97-AF65-F5344CB8AC3E}">
        <p14:creationId xmlns:p14="http://schemas.microsoft.com/office/powerpoint/2010/main" val="42003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физике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Разрешается пользоваться линейкой и непрограммируемым калькулятором.</a:t>
            </a:r>
          </a:p>
          <a:p>
            <a:pPr marL="0" indent="0">
              <a:buNone/>
            </a:pPr>
            <a:r>
              <a:rPr lang="ru-RU" sz="4000" b="1" i="1" dirty="0"/>
              <a:t>Также к каждому варианту экзаменационной работы прилагаются следующие материалы: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лабораторное оборудование для выполнения экспериментального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3685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биологии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Можно пользоваться линейкой и непрограммируемым калькулятором.</a:t>
            </a:r>
          </a:p>
        </p:txBody>
      </p:sp>
    </p:spTree>
    <p:extLst>
      <p:ext uri="{BB962C8B-B14F-4D97-AF65-F5344CB8AC3E}">
        <p14:creationId xmlns:p14="http://schemas.microsoft.com/office/powerpoint/2010/main" val="33313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географии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Разрешено использование непрограммируемого калькулятора, линейки.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Географические атласы для 7, 8 и 9 классов (выдаются на ППЭ).</a:t>
            </a:r>
          </a:p>
        </p:txBody>
      </p:sp>
    </p:spTree>
    <p:extLst>
      <p:ext uri="{BB962C8B-B14F-4D97-AF65-F5344CB8AC3E}">
        <p14:creationId xmlns:p14="http://schemas.microsoft.com/office/powerpoint/2010/main" val="35862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ОГЭ по литературе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Разрешено использование полных текстов художественных произведений и сборников лирики.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орфографический словарь.</a:t>
            </a:r>
          </a:p>
          <a:p>
            <a:pPr marL="0" indent="0">
              <a:buNone/>
            </a:pPr>
            <a:r>
              <a:rPr lang="ru-RU" sz="4000" dirty="0"/>
              <a:t>Данные словари, а также тексты и сборники предоставляются участникам ОГЭ в пункте проведения экзамена по их требованию.</a:t>
            </a:r>
          </a:p>
        </p:txBody>
      </p:sp>
    </p:spTree>
    <p:extLst>
      <p:ext uri="{BB962C8B-B14F-4D97-AF65-F5344CB8AC3E}">
        <p14:creationId xmlns:p14="http://schemas.microsoft.com/office/powerpoint/2010/main" val="24884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 экзамене запрещено!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средства связи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электронно-вычислительную технику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фото-, аудио- и видеоаппаратуру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справочные материалы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письменные заметки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иные средства хранения и передачи информации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9276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ОГЭ!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Иностранные языки: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Две части – письменная часть и устная (проводится в два дня)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2808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ОГЭ!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Физика: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Две части – письменная часть и лабораторный эксперимент (проводится в один день)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0243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7200" b="1" dirty="0"/>
              <a:t>О</a:t>
            </a:r>
            <a:r>
              <a:rPr lang="ru-RU" b="1" dirty="0"/>
              <a:t>сновной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sz="7200" b="1" dirty="0"/>
              <a:t>Г</a:t>
            </a:r>
            <a:r>
              <a:rPr lang="ru-RU" b="1" dirty="0"/>
              <a:t>осударственный</a:t>
            </a:r>
            <a:br>
              <a:rPr lang="ru-RU" b="1" dirty="0"/>
            </a:br>
            <a:r>
              <a:rPr lang="ru-RU" sz="7200" b="1" dirty="0"/>
              <a:t>Э</a:t>
            </a:r>
            <a:r>
              <a:rPr lang="ru-RU" b="1" dirty="0"/>
              <a:t>кзамен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19372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ОГЭ!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Химия: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Две части – письменная часть и лабораторный эксперимент (проводится в один день)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1559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Особенности проведения ОГЭ!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Информатика: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/>
              <a:t>Две части – письменная часть и практическая работа на компьютере (проводится в один день)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2231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Апелляция.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300" dirty="0"/>
              <a:t>Участники ГИА 9 вправе подать </a:t>
            </a:r>
            <a:r>
              <a:rPr lang="ru-RU" sz="4300" u="sng" dirty="0">
                <a:hlinkClick r:id="rId2"/>
              </a:rPr>
              <a:t>апелляцию</a:t>
            </a:r>
            <a:r>
              <a:rPr lang="ru-RU" sz="4300" dirty="0"/>
              <a:t> как по процедуре проведения экзаменов, так и о несогласии с полученными результатами в </a:t>
            </a:r>
            <a:r>
              <a:rPr lang="ru-RU" sz="4300" u="sng" dirty="0">
                <a:hlinkClick r:id="rId2"/>
              </a:rPr>
              <a:t>апелляционную  комиссию</a:t>
            </a:r>
            <a:r>
              <a:rPr lang="ru-RU" sz="4300" dirty="0"/>
              <a:t>. </a:t>
            </a:r>
            <a:br>
              <a:rPr lang="ru-RU" sz="4800" dirty="0"/>
            </a:br>
            <a:br>
              <a:rPr lang="ru-RU" sz="4800" dirty="0"/>
            </a:b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8146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Апелляция.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dirty="0"/>
              <a:t>Апелляционная комиссия: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принимает и рассматривает апелляции обучающихся по вопросам нарушения установленного порядка проведения ГИА, а также о несогласии с выставленными баллами;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принимает по результатам рассмотрения апелляции решение об удовлетворении или отклонении апелляции обучающегося;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информирует обучающегося, подавшего апелляцию, и (или) его родителей (законных представителей), а также ГЭК о принятом решении.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0868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Апелляция.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dirty="0"/>
              <a:t>Не рассматриваются апелляции по вопросам: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содержания и структуры экзаменационных материалов по учебным предметам;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связанным с нарушением самими участниками ГИА 9 требований порядка проведения государственной итоговой аттестации;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связанным с выполнением заданий экзаменационной работы с кратким ответом;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неправильного оформления экзаменационной работы.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9746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Обработка и проверка экзаменационных работ занимает не более десяти календарных дней. </a:t>
            </a:r>
          </a:p>
          <a:p>
            <a:pPr marL="0" indent="0">
              <a:buNone/>
            </a:pPr>
            <a:r>
              <a:rPr lang="ru-RU" sz="4800" b="1" i="1" dirty="0"/>
              <a:t>С результатами экзаменов можно ознакомиться на портале </a:t>
            </a:r>
            <a:r>
              <a:rPr lang="en-US" sz="5600" b="1" i="1" u="sng" dirty="0"/>
              <a:t>ege.spb.ru</a:t>
            </a:r>
            <a:r>
              <a:rPr lang="ru-RU" sz="5600" b="1" i="1" u="sng" dirty="0"/>
              <a:t> </a:t>
            </a:r>
            <a:r>
              <a:rPr lang="ru-RU" sz="4800" b="1" i="1" dirty="0"/>
              <a:t>по данным паспорта, а также в школе.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5905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Полученные результаты в первичных баллах (сумма баллов за правильно выполненные задания экзаменационной работы) переводятся в пятибалльную систему оценивания. 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>
              <a:buNone/>
            </a:pPr>
            <a:r>
              <a:rPr lang="ru-RU" sz="4800" b="1" i="1" dirty="0"/>
              <a:t>Результаты ГИА признаются удовлетворительными в случае, если обучающийся по учебным предметам набрал минимальное количество баллов, определенное органом исполнительной власти субъекта Российской Федерации, осуществляющим государственное управление в сфере образования, учредителем, загранучреждением. 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609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 и аттестат.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В 2025 году результаты, полученные на ГИА-9 по четырем предметам, будут влиять на итоговую отметку, выставляемую в аттестат об основном общем образовании, а также на получение аттестата.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1981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 и аттестат.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Итоговые отметки за 9 класс по учебным предметам «Русский язык» и двум учебным предметам, сдаваемым по выбору обучающегося,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5536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 и аттестат.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Итоговая отметка за 9 класс по учебному предмету «Математика» определяется как среднее арифметическое годовых отметок по учебным предметам «Алгебра», «Геометрия» и «Вероятность и статистика» и экзаменационной отметки выпускника.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2687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Выбор экзаменов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 sz="3200" i="1" dirty="0"/>
              <a:t>Четыре обязательных экзамена: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3600" i="1" dirty="0"/>
              <a:t>Русский язык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3600" i="1" dirty="0"/>
              <a:t>Математика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3600" i="1" dirty="0"/>
              <a:t>Два предмета по выбору учащегося:</a:t>
            </a:r>
          </a:p>
          <a:p>
            <a:pPr marL="853290" lvl="2" indent="0">
              <a:buNone/>
            </a:pPr>
            <a:r>
              <a:rPr lang="ru-RU" sz="3400" i="1" dirty="0"/>
              <a:t>физика, химия, информатика, биология, история, география, иностранный язык, обществознание, литература.</a:t>
            </a:r>
          </a:p>
        </p:txBody>
      </p:sp>
    </p:spTree>
    <p:extLst>
      <p:ext uri="{BB962C8B-B14F-4D97-AF65-F5344CB8AC3E}">
        <p14:creationId xmlns:p14="http://schemas.microsoft.com/office/powerpoint/2010/main" val="4779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Отметки в аттестате.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3400" b="1" i="1" dirty="0"/>
              <a:t>В аттестат об окончании девятого класса входят оценки по всем предметам, изучаемым на ступени основного общего образования по пятибалльной шкале. </a:t>
            </a:r>
          </a:p>
          <a:p>
            <a:pPr marL="0" indent="0">
              <a:buNone/>
            </a:pPr>
            <a:r>
              <a:rPr lang="ru-RU" sz="3400" b="1" i="1" dirty="0"/>
              <a:t>Аттестат выдается только при отсутствии академических задолженностей!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0994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Аттестат с отличием.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sz="3400" b="1" i="1" dirty="0"/>
          </a:p>
          <a:p>
            <a:pPr marL="0" indent="0">
              <a:buNone/>
            </a:pPr>
            <a:r>
              <a:rPr lang="ru-RU" sz="3400" b="1" i="1" dirty="0"/>
              <a:t>На аттестат с отличием в 9-м классе претендуют ученики, у которых итоговые отметки «Отлично» по всем предметам за ступень основного общего образования и успешно прошедших итоговую аттестацию без учета пересдач.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79772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ОГЭ и аттестат.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При прохождении ГИА-9 в 2025 году наличие неудовлетворительного результата </a:t>
            </a:r>
            <a:r>
              <a:rPr lang="ru-RU" sz="5700" b="1" i="1" dirty="0"/>
              <a:t>более чем по двум учебным предметам </a:t>
            </a:r>
            <a:r>
              <a:rPr lang="ru-RU" sz="4800" b="1" i="1" dirty="0"/>
              <a:t>не позволяет выпускнику повторно участвовать в экзаменах по данным учебным предметам в дополнительные сроки. </a:t>
            </a:r>
          </a:p>
          <a:p>
            <a:pPr marL="0" indent="0">
              <a:buNone/>
            </a:pPr>
            <a:r>
              <a:rPr lang="ru-RU" sz="4800" b="1" i="1" dirty="0"/>
              <a:t>Участие в ГИА для таких выпускников возможно не ранее 1 сентября 2025 года. 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7694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Ответственность за ГИА.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Кодекс Российской Федерации об административных правонарушениях от 30 декабря 2001 г. N 195-ФЗ</a:t>
            </a:r>
          </a:p>
          <a:p>
            <a:r>
              <a:rPr lang="ru-RU" b="1" dirty="0"/>
              <a:t>Статья 13.14. Разглашение информации с ограниченным доступом</a:t>
            </a:r>
          </a:p>
          <a:p>
            <a:pPr marL="0" indent="0">
              <a:buNone/>
            </a:pPr>
            <a:r>
              <a:rPr lang="ru-RU" dirty="0"/>
              <a:t>Разглашение </a:t>
            </a:r>
            <a:r>
              <a:rPr lang="ru-RU" dirty="0">
                <a:hlinkClick r:id="rId2"/>
              </a:rPr>
              <a:t>информации</a:t>
            </a:r>
            <a:r>
              <a:rPr lang="ru-RU" dirty="0"/>
              <a:t>, доступ к которой ограничен федеральным законом - влечет наложение административного штрафа на граждан в размере </a:t>
            </a:r>
            <a:r>
              <a:rPr lang="ru-RU" sz="3300" b="1" dirty="0"/>
              <a:t>от пяти тысяч до десяти тысяч рублей</a:t>
            </a:r>
            <a:r>
              <a:rPr lang="ru-RU" dirty="0"/>
              <a:t>.</a:t>
            </a:r>
          </a:p>
          <a:p>
            <a:r>
              <a:rPr lang="ru-RU" b="1" dirty="0"/>
              <a:t>Статья 19.30. Нарушение требований к ведению образовательной деятельности и организации образовательного процесса</a:t>
            </a:r>
          </a:p>
          <a:p>
            <a:pPr marL="0" indent="0">
              <a:buNone/>
            </a:pPr>
            <a:r>
              <a:rPr lang="ru-RU" dirty="0"/>
              <a:t>Пункт 4. Умышленное 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 </a:t>
            </a:r>
            <a:r>
              <a:rPr lang="ru-RU" dirty="0">
                <a:hlinkClick r:id="rId3"/>
              </a:rPr>
              <a:t>порядка</a:t>
            </a:r>
            <a:r>
              <a:rPr lang="ru-RU" dirty="0"/>
              <a:t> проведения государственной итоговой аттестации - влечет наложение административного штрафа на граждан в размере </a:t>
            </a:r>
            <a:r>
              <a:rPr lang="ru-RU" sz="3300" b="1" dirty="0"/>
              <a:t>от</a:t>
            </a:r>
            <a:r>
              <a:rPr lang="ru-RU" dirty="0"/>
              <a:t> </a:t>
            </a:r>
            <a:r>
              <a:rPr lang="ru-RU" sz="3100" b="1" dirty="0"/>
              <a:t>трех тысяч до пяти тысяч рублей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3708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Срок подачи заявления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ru-RU" sz="3200" i="1" dirty="0"/>
          </a:p>
          <a:p>
            <a:pPr marL="0" indent="0" rtl="0">
              <a:buNone/>
            </a:pPr>
            <a:r>
              <a:rPr lang="ru-RU" sz="4800" b="1" i="1" dirty="0"/>
              <a:t>До 1-го марта 2025 года.</a:t>
            </a:r>
          </a:p>
          <a:p>
            <a:pPr marL="0" indent="0" rtl="0">
              <a:buNone/>
            </a:pPr>
            <a:endParaRPr lang="ru-RU" sz="4800" i="1" dirty="0"/>
          </a:p>
          <a:p>
            <a:pPr marL="0" indent="0" rtl="0">
              <a:buNone/>
            </a:pPr>
            <a:r>
              <a:rPr lang="ru-RU" sz="4800" i="1" dirty="0"/>
              <a:t>Заявление подается в школе.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7065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Учащиеся с ОВЗ и дети-инвалиды.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Учащиеся с ОВЗ по заключению ГПМПК  и дети-инвалиды имеют право на сдачу государственного выпускного экзамена, а также на увеличение продолжительности экзамена на 1,5 часа.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7337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Допуск к ГИА.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К ГИА допускаются обучающиеся, не имеющие академической задолженности и в полном объеме выполнившие учебный план или индивидуальный учебный план, а также получившие «зачет» на итоговом собеседовании по русскому языку.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6679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Допуск к ГИА.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Тех, кто стал победителем или призёром заключительного этапа всероссийской олимпиады школьников, тех, кто был в числе сборных команд РФ, участвовавших в международных олимпиадах, освобождаются от прохождения ГИА-9 по учебному предмету, соответствующему профилю </a:t>
            </a:r>
            <a:r>
              <a:rPr lang="ru-RU" sz="4800" b="1" i="1"/>
              <a:t>олимпиады.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5348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 экзамене нужно иметь с собой!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4800" b="1" i="1" dirty="0"/>
              <a:t>Документ удостоверяющий личность (паспорт)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4800" b="1" i="1" dirty="0"/>
              <a:t>Черную </a:t>
            </a:r>
            <a:r>
              <a:rPr lang="ru-RU" sz="4800" b="1" i="1" dirty="0" err="1"/>
              <a:t>гелевую</a:t>
            </a:r>
            <a:r>
              <a:rPr lang="ru-RU" sz="4800" b="1" i="1" dirty="0"/>
              <a:t> ручку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8927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81844" y="620688"/>
            <a:ext cx="10157354" cy="4470400"/>
          </a:xfrm>
        </p:spPr>
        <p:txBody>
          <a:bodyPr rtlCol="0">
            <a:normAutofit fontScale="77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Перечень дополнительных устройств, которыми разрешается пользоваться во время экзаменов по каждому предмету ОГЭ, ежегодно утверждается совместным приказом Министерства просвещения Российской Федерации и Федеральной службы по надзору в сфере образования и науки.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6642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www.w3.org/XML/1998/namespace"/>
    <ds:schemaRef ds:uri="4873beb7-5857-4685-be1f-d57550cc96cc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1120</Words>
  <Application>Microsoft Office PowerPoint</Application>
  <PresentationFormat>Произвольный</PresentationFormat>
  <Paragraphs>136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</vt:lpstr>
      <vt:lpstr>Книги в формате 16 x 9</vt:lpstr>
      <vt:lpstr>Государственная итоговая аттестация 2025</vt:lpstr>
      <vt:lpstr>Основной  Государственный Экзамен</vt:lpstr>
      <vt:lpstr>Выбор экзаменов</vt:lpstr>
      <vt:lpstr>Срок подачи заявления</vt:lpstr>
      <vt:lpstr>Учащиеся с ОВЗ и дети-инвалиды.</vt:lpstr>
      <vt:lpstr>Допуск к ГИА.</vt:lpstr>
      <vt:lpstr>Допуск к ГИА.</vt:lpstr>
      <vt:lpstr>На экзамене нужно иметь с собой!</vt:lpstr>
      <vt:lpstr>Презентация PowerPoint</vt:lpstr>
      <vt:lpstr>ОГЭ по русскому языку</vt:lpstr>
      <vt:lpstr>ОГЭ по математике</vt:lpstr>
      <vt:lpstr>ОГЭ по химии</vt:lpstr>
      <vt:lpstr>ОГЭ по физике</vt:lpstr>
      <vt:lpstr>ОГЭ по биологии</vt:lpstr>
      <vt:lpstr>ОГЭ по географии</vt:lpstr>
      <vt:lpstr>ОГЭ по литературе</vt:lpstr>
      <vt:lpstr>На экзамене запрещено!</vt:lpstr>
      <vt:lpstr>Особенности проведения ОГЭ!</vt:lpstr>
      <vt:lpstr>Особенности проведения ОГЭ!</vt:lpstr>
      <vt:lpstr>Особенности проведения ОГЭ!</vt:lpstr>
      <vt:lpstr>Особенности проведения ОГЭ!</vt:lpstr>
      <vt:lpstr>Апелляция.</vt:lpstr>
      <vt:lpstr>Апелляция.</vt:lpstr>
      <vt:lpstr>Апелляция.</vt:lpstr>
      <vt:lpstr>Результаты ОГЭ.</vt:lpstr>
      <vt:lpstr>Результаты ОГЭ.</vt:lpstr>
      <vt:lpstr>Результаты ОГЭ и аттестат.</vt:lpstr>
      <vt:lpstr>Результаты ОГЭ и аттестат.</vt:lpstr>
      <vt:lpstr>Результаты ОГЭ и аттестат.</vt:lpstr>
      <vt:lpstr>Отметки в аттестате.</vt:lpstr>
      <vt:lpstr>Аттестат с отличием.</vt:lpstr>
      <vt:lpstr>Результаты ОГЭ и аттестат.</vt:lpstr>
      <vt:lpstr>Ответственность за ГИА.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2017-11-16T16:08:11Z</dcterms:created>
  <dcterms:modified xsi:type="dcterms:W3CDTF">2024-11-19T11:30:23Z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