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4" r:id="rId5"/>
    <p:sldId id="266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1" r:id="rId15"/>
    <p:sldId id="313" r:id="rId16"/>
    <p:sldId id="354" r:id="rId17"/>
    <p:sldId id="325" r:id="rId18"/>
    <p:sldId id="355" r:id="rId19"/>
    <p:sldId id="353" r:id="rId20"/>
    <p:sldId id="314" r:id="rId21"/>
    <p:sldId id="315" r:id="rId22"/>
    <p:sldId id="316" r:id="rId23"/>
    <p:sldId id="317" r:id="rId24"/>
    <p:sldId id="318" r:id="rId25"/>
    <p:sldId id="319" r:id="rId26"/>
    <p:sldId id="357" r:id="rId27"/>
    <p:sldId id="320" r:id="rId28"/>
    <p:sldId id="358" r:id="rId29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</p14:sldIdLst>
        </p14:section>
        <p14:section name="Раздел без заголовка" id="{73D65E72-1222-40EA-A66C-FE54755E383B}">
          <p14:sldIdLst>
            <p14:sldId id="266"/>
            <p14:sldId id="301"/>
            <p14:sldId id="302"/>
            <p14:sldId id="303"/>
            <p14:sldId id="304"/>
            <p14:sldId id="305"/>
            <p14:sldId id="306"/>
            <p14:sldId id="308"/>
            <p14:sldId id="309"/>
            <p14:sldId id="311"/>
            <p14:sldId id="313"/>
            <p14:sldId id="354"/>
            <p14:sldId id="325"/>
            <p14:sldId id="355"/>
            <p14:sldId id="353"/>
            <p14:sldId id="314"/>
            <p14:sldId id="315"/>
            <p14:sldId id="316"/>
            <p14:sldId id="317"/>
            <p14:sldId id="318"/>
            <p14:sldId id="319"/>
            <p14:sldId id="357"/>
            <p14:sldId id="320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8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27.11.2021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ia.edu.ru/ru/main/brief-glossar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multilink/12125267/paragraph/7466/number/0" TargetMode="External"/><Relationship Id="rId2" Type="http://schemas.openxmlformats.org/officeDocument/2006/relationships/hyperlink" Target="http://ivo.garant.ru/#/document/57413333/entry/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 smtClean="0"/>
              <a:t>2022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ЕГЭ по физике, химии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Можно пользоваться непрограммируемым калькулятором.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Кроме того, каждый КИМ содержит справочные данные, которые могут понадобиться при выполнении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7382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ЕГЭ по географии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/>
              <a:t>Разрешено использование непрограммируемого калькулятора, линейки и транспортира</a:t>
            </a:r>
          </a:p>
        </p:txBody>
      </p:sp>
    </p:spTree>
    <p:extLst>
      <p:ext uri="{BB962C8B-B14F-4D97-AF65-F5344CB8AC3E}">
        <p14:creationId xmlns:p14="http://schemas.microsoft.com/office/powerpoint/2010/main" val="23609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экзамене запрещено!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средства 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электронно-вычислительную технику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фото-, аудио- и видеоаппаратуру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справочные материалы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письменные заметки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иные средства хранения и передачи информации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5055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ЕГЭ!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Математика: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Два уровня по выбору учащегося – базовый уровень и/или профильный уровень.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7472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ЕГЭ!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Математика:</a:t>
            </a:r>
          </a:p>
          <a:p>
            <a:pPr marL="0" indent="0">
              <a:buNone/>
            </a:pPr>
            <a:r>
              <a:rPr lang="ru-RU" sz="3200" b="1" i="1" dirty="0"/>
              <a:t>Базовый уровень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Успешная сдача ЕГЭ по математике базового уровня позволяет поступить в вузы, у которых в перечне вступительных испытаний при приеме на обучение по образовательным программам высшего образования – программам </a:t>
            </a:r>
            <a:r>
              <a:rPr lang="ru-RU" dirty="0" err="1"/>
              <a:t>бакалавриата</a:t>
            </a:r>
            <a:r>
              <a:rPr lang="ru-RU" dirty="0"/>
              <a:t> и программам </a:t>
            </a:r>
            <a:r>
              <a:rPr lang="ru-RU" dirty="0" err="1"/>
              <a:t>специалитета</a:t>
            </a:r>
            <a:r>
              <a:rPr lang="ru-RU" dirty="0"/>
              <a:t> отсутствует предмет «Математика».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Минимальный порог – 3 балла. (Оценивается по пятибалльной шкале).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90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ЕГЭ!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Математика:</a:t>
            </a:r>
          </a:p>
          <a:p>
            <a:pPr marL="0" indent="0">
              <a:buNone/>
            </a:pPr>
            <a:r>
              <a:rPr lang="ru-RU" sz="3200" b="1" i="1" dirty="0"/>
              <a:t>Профильный  уровень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Результаты ЕГЭ по математике профильного уровня позволяют поступать в вузы, имеющие в перечне вступительных испытаний при приеме на обучение по образовательным программам высшего образования – программам </a:t>
            </a:r>
            <a:r>
              <a:rPr lang="ru-RU" dirty="0" err="1"/>
              <a:t>бакалавриата</a:t>
            </a:r>
            <a:r>
              <a:rPr lang="ru-RU" dirty="0"/>
              <a:t> и программам </a:t>
            </a:r>
            <a:r>
              <a:rPr lang="ru-RU" dirty="0" err="1"/>
              <a:t>специалитета</a:t>
            </a:r>
            <a:r>
              <a:rPr lang="ru-RU" dirty="0"/>
              <a:t> предмет «Математика».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Минимальный порог – 27 баллов. (Оценивается по </a:t>
            </a:r>
            <a:r>
              <a:rPr lang="ru-RU" dirty="0" err="1"/>
              <a:t>стобалльной</a:t>
            </a:r>
            <a:r>
              <a:rPr lang="ru-RU" dirty="0"/>
              <a:t> шкале).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9927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ЕГЭ!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Иностранные языки: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устная (проводится в два дня)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Устная часть является не обязательной.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Письменная часть дает 80 баллов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Устная часть дает 20 баллов.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7884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300" dirty="0"/>
              <a:t>Участники ГИА 11 вправе подать </a:t>
            </a:r>
            <a:r>
              <a:rPr lang="ru-RU" sz="4300" u="sng" dirty="0">
                <a:hlinkClick r:id="rId2"/>
              </a:rPr>
              <a:t>апелляцию</a:t>
            </a:r>
            <a:r>
              <a:rPr lang="ru-RU" sz="4300" dirty="0"/>
              <a:t> как по процедуре проведения экзаменов, так и о несогласии с полученными результатами в </a:t>
            </a:r>
            <a:r>
              <a:rPr lang="ru-RU" sz="4300" u="sng" dirty="0">
                <a:hlinkClick r:id="rId2"/>
              </a:rPr>
              <a:t>конфликтную комиссию</a:t>
            </a:r>
            <a:r>
              <a:rPr lang="ru-RU" sz="4300" dirty="0"/>
              <a:t>.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2634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dirty="0"/>
              <a:t>Конфликтная комиссия: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принимает и рассматривает апелляции обучающихся по вопросам нарушения установленного порядка проведения ГИА, а также о несогласии с выставленными баллами;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принимает по результатам рассмотрения апелляции решение об удовлетворении или отклонении апелляции обучающегося;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информирует обучающегося, подавшего апелляцию, и (или) его родителей (законных представителей), а также ГЭК о принятом решении.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803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dirty="0"/>
              <a:t>Не рассматриваются апелляции по вопросам: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содержания и структуры экзаменационных материалов по учебным предметам;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связанным с нарушением самими участниками ГИА  требований порядка проведения государственной итоговой аттестации;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связанным с выполнением заданий экзаменационной работы с кратким ответом;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неправильного оформления экзаменационной работы.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530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1988840"/>
            <a:ext cx="7008574" cy="2664296"/>
          </a:xfrm>
        </p:spPr>
        <p:txBody>
          <a:bodyPr rtlCol="0">
            <a:noAutofit/>
          </a:bodyPr>
          <a:lstStyle/>
          <a:p>
            <a:r>
              <a:rPr lang="ru-RU" b="1" dirty="0"/>
              <a:t>Е</a:t>
            </a:r>
            <a:r>
              <a:rPr lang="ru-RU" dirty="0"/>
              <a:t>диный</a:t>
            </a:r>
            <a:br>
              <a:rPr lang="ru-RU" dirty="0"/>
            </a:br>
            <a:r>
              <a:rPr lang="ru-RU" b="1" dirty="0"/>
              <a:t>Г</a:t>
            </a:r>
            <a:r>
              <a:rPr lang="ru-RU" dirty="0"/>
              <a:t>осударственный</a:t>
            </a:r>
            <a:br>
              <a:rPr lang="ru-RU" dirty="0"/>
            </a:br>
            <a:r>
              <a:rPr lang="ru-RU" b="1" dirty="0"/>
              <a:t>Э</a:t>
            </a:r>
            <a:r>
              <a:rPr lang="ru-RU" dirty="0"/>
              <a:t>кзамен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32656"/>
            <a:ext cx="7008574" cy="1296987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ЕГЭ.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Обработка и проверка экзаменационных работ занимает не более десяти календарных дней. </a:t>
            </a:r>
          </a:p>
          <a:p>
            <a:pPr marL="0" indent="0">
              <a:buNone/>
            </a:pPr>
            <a:r>
              <a:rPr lang="ru-RU" sz="4800" b="1" i="1" dirty="0"/>
              <a:t>С результатами экзаменов можно ознакомиться на портале </a:t>
            </a:r>
            <a:r>
              <a:rPr lang="en-US" sz="5600" b="1" i="1" u="sng" dirty="0"/>
              <a:t>ege.spb.ru</a:t>
            </a:r>
            <a:r>
              <a:rPr lang="ru-RU" sz="5600" b="1" i="1" u="sng" dirty="0"/>
              <a:t> </a:t>
            </a:r>
            <a:r>
              <a:rPr lang="ru-RU" sz="4800" b="1" i="1" dirty="0"/>
              <a:t>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9352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ЕГЭ.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При проведении ГИА в форме ЕГЭ (за исключением ЕГЭ по математике базового уровня) используется </a:t>
            </a:r>
            <a:r>
              <a:rPr lang="ru-RU" sz="4800" b="1" i="1" dirty="0" err="1"/>
              <a:t>стобалльная</a:t>
            </a:r>
            <a:r>
              <a:rPr lang="ru-RU" sz="4800" b="1" i="1" dirty="0"/>
              <a:t> система оценки. 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>
              <a:buNone/>
            </a:pPr>
            <a:r>
              <a:rPr lang="ru-RU" sz="4800" b="1" i="1" dirty="0"/>
              <a:t>По каждому предмету ЕГЭ установлено минимальное количество баллов, преодоление которого подтверждает освоение образовательной программы среднего общего образования. 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5682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ЕГЭ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В </a:t>
            </a:r>
            <a:r>
              <a:rPr lang="ru-RU" sz="4800" b="1" i="1" dirty="0" smtClean="0"/>
              <a:t>2022 </a:t>
            </a:r>
            <a:r>
              <a:rPr lang="ru-RU" sz="4800" b="1" i="1" dirty="0"/>
              <a:t>году результаты, полученные на ГИА-11 по русскому языку и математике (любой уровень) будут влиять на получение аттестата.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4573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ЕГЭ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 smtClean="0"/>
              <a:t>Для получения аттестата с отличием, кроме оценок «отлично» по всем предметам учебного плана за 10 и 11 классы, необходимо набрать не менее 70 баллов на экзаменах по русскому языку и математике профильного </a:t>
            </a:r>
            <a:r>
              <a:rPr lang="ru-RU" sz="4800" b="1" i="1" dirty="0" err="1" smtClean="0"/>
              <a:t>уровеня</a:t>
            </a:r>
            <a:r>
              <a:rPr lang="ru-RU" sz="4800" b="1" i="1" dirty="0" smtClean="0"/>
              <a:t>, либо отметку «5» по математике базового уровня.</a:t>
            </a:r>
            <a:endParaRPr lang="ru-RU" sz="4800" b="1" i="1" dirty="0"/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2688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ЕГЭ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Если участник ЕГЭ (выпускник текущего года) получит результат ниже установленного минимального количества баллов по одному из обязательных учебных предметов, он имеет право на повторную сдачу в дополнительные сроки, предусмотренные единым расписанием. 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>
              <a:buNone/>
            </a:pPr>
            <a:r>
              <a:rPr lang="ru-RU" sz="4800" b="1" i="1" dirty="0"/>
              <a:t>В случае если участник ЕГЭ (все категории) не получает минимального количества баллов ЕГЭ по выборным предметам, пересдача ЕГЭ для таких участников ЕГЭ предусмотрена только через год.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0252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Ответственность за ГИА.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Кодекс Российской Федерации об административных правонарушениях от 30 декабря 2001 г. N </a:t>
            </a:r>
            <a:r>
              <a:rPr lang="ru-RU" dirty="0" smtClean="0"/>
              <a:t>195-ФЗ</a:t>
            </a:r>
          </a:p>
          <a:p>
            <a:r>
              <a:rPr lang="ru-RU" b="1" dirty="0"/>
              <a:t>Статья 13.14. Разглашение информации с ограниченным доступом</a:t>
            </a:r>
          </a:p>
          <a:p>
            <a:pPr marL="0" indent="0">
              <a:buNone/>
            </a:pPr>
            <a:r>
              <a:rPr lang="ru-RU" dirty="0" smtClean="0"/>
              <a:t>Разглашение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информации</a:t>
            </a:r>
            <a:r>
              <a:rPr lang="ru-RU" dirty="0"/>
              <a:t>, доступ к которой ограничен федеральным </a:t>
            </a:r>
            <a:r>
              <a:rPr lang="ru-RU" dirty="0" smtClean="0"/>
              <a:t>законом - влечет </a:t>
            </a:r>
            <a:r>
              <a:rPr lang="ru-RU" dirty="0"/>
              <a:t>наложение административного штрафа на граждан в размере </a:t>
            </a:r>
            <a:r>
              <a:rPr lang="ru-RU" sz="3300" b="1" dirty="0"/>
              <a:t>от пяти тысяч до десяти тысяч </a:t>
            </a:r>
            <a:r>
              <a:rPr lang="ru-RU" sz="3300" b="1" dirty="0" smtClean="0"/>
              <a:t>рублей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Статья 19.30. Нарушение требований к ведению образовательной деятельности и организации образовательного процесса</a:t>
            </a:r>
          </a:p>
          <a:p>
            <a:pPr marL="0" indent="0">
              <a:buNone/>
            </a:pPr>
            <a:r>
              <a:rPr lang="ru-RU" dirty="0" smtClean="0"/>
              <a:t>Пункт 4</a:t>
            </a:r>
            <a:r>
              <a:rPr lang="ru-RU" dirty="0"/>
              <a:t>. 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 </a:t>
            </a:r>
            <a:r>
              <a:rPr lang="ru-RU" dirty="0">
                <a:hlinkClick r:id="rId3"/>
              </a:rPr>
              <a:t>порядка</a:t>
            </a:r>
            <a:r>
              <a:rPr lang="ru-RU" dirty="0"/>
              <a:t> проведения государственной итоговой аттестации </a:t>
            </a:r>
            <a:r>
              <a:rPr lang="ru-RU" dirty="0" smtClean="0"/>
              <a:t>- влечет </a:t>
            </a:r>
            <a:r>
              <a:rPr lang="ru-RU" dirty="0"/>
              <a:t>наложение административного штрафа на граждан в размере </a:t>
            </a:r>
            <a:r>
              <a:rPr lang="ru-RU" sz="3300" b="1" dirty="0"/>
              <a:t>от</a:t>
            </a:r>
            <a:r>
              <a:rPr lang="ru-RU" dirty="0"/>
              <a:t> </a:t>
            </a:r>
            <a:r>
              <a:rPr lang="ru-RU" sz="3100" b="1" dirty="0"/>
              <a:t>трех тысяч до пяти тысяч </a:t>
            </a:r>
            <a:r>
              <a:rPr lang="ru-RU" sz="3100" b="1" dirty="0" smtClean="0"/>
              <a:t>рублей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4166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Выбор экзаменов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3200" i="1" dirty="0"/>
              <a:t>Два обязательных экзамена: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Русский язык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Математика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Остальные предметы по выбору учащегося:</a:t>
            </a:r>
          </a:p>
          <a:p>
            <a:pPr marL="853290" lvl="2" indent="0">
              <a:buNone/>
            </a:pPr>
            <a:r>
              <a:rPr lang="ru-RU" sz="3400" i="1" dirty="0"/>
              <a:t>физика, химия, информатика, биология, история, география, иностранный язык, обществознание, литература.</a:t>
            </a:r>
          </a:p>
        </p:txBody>
      </p:sp>
    </p:spTree>
    <p:extLst>
      <p:ext uri="{BB962C8B-B14F-4D97-AF65-F5344CB8AC3E}">
        <p14:creationId xmlns:p14="http://schemas.microsoft.com/office/powerpoint/2010/main" val="25921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Срок подачи заявления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До 1-го февраля </a:t>
            </a:r>
            <a:r>
              <a:rPr lang="ru-RU" sz="4800" b="1" i="1" dirty="0" smtClean="0"/>
              <a:t>2022 </a:t>
            </a:r>
            <a:r>
              <a:rPr lang="ru-RU" sz="4800" b="1" i="1" dirty="0"/>
              <a:t>года.</a:t>
            </a:r>
          </a:p>
          <a:p>
            <a:pPr marL="0" indent="0" rtl="0">
              <a:buNone/>
            </a:pPr>
            <a:endParaRPr lang="ru-RU" sz="4800" i="1" dirty="0"/>
          </a:p>
          <a:p>
            <a:pPr marL="0" indent="0" rtl="0">
              <a:buNone/>
            </a:pPr>
            <a:r>
              <a:rPr lang="ru-RU" sz="4800" i="1" dirty="0"/>
              <a:t>Заявление подается в школе.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6688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Учащиеся с ОВЗ по заключению ГПМПК имеют право на сдачу государственного выпускного экзамена , а также на увеличение продолжительности экзамена на 1,5 часа.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314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Допуск к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К ГИА допускаются обучающиеся, не имеющие академической задолженности и в полном объеме выполнившие учебный план или индивидуальный учебный план и имеющие «зачет» по итоговому сочинению.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504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экзамене нужно иметь с собой!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Документ удостоверяющий личность (паспорт)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Черную </a:t>
            </a:r>
            <a:r>
              <a:rPr lang="ru-RU" sz="4800" b="1" i="1" dirty="0" err="1"/>
              <a:t>гелевую</a:t>
            </a:r>
            <a:r>
              <a:rPr lang="ru-RU" sz="4800" b="1" i="1" dirty="0"/>
              <a:t> ручку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9790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908720"/>
            <a:ext cx="10157354" cy="4470400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Перечень дополнительных устройств, которыми разрешается пользоваться во время экзаменов по каждому предмету ОГЭ, ежегодно утверждается совместным приказом Министерства просвещения Российской Федерации и Федеральной службы по надзору в сфере образования и науки.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5254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ЕГЭ по математике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пользоваться линейкой.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Справочные материалы, которые можно использовать во время экзамена, выдаются каждому участнику ЕГЭ вместе с текстом его экзаменационной работы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9188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4873beb7-5857-4685-be1f-d57550cc96cc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695</Words>
  <Application>Microsoft Office PowerPoint</Application>
  <PresentationFormat>Произвольный</PresentationFormat>
  <Paragraphs>108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2022</vt:lpstr>
      <vt:lpstr>Единый Государственный Экзамен</vt:lpstr>
      <vt:lpstr>Выбор экзаменов</vt:lpstr>
      <vt:lpstr>Срок подачи заявления</vt:lpstr>
      <vt:lpstr>Учащиеся с ОВЗ и дети-инвалиды.</vt:lpstr>
      <vt:lpstr>Допуск к ГИА.</vt:lpstr>
      <vt:lpstr>На экзамене нужно иметь с собой!</vt:lpstr>
      <vt:lpstr>Презентация PowerPoint</vt:lpstr>
      <vt:lpstr>ЕГЭ по математике</vt:lpstr>
      <vt:lpstr>ЕГЭ по физике, химии</vt:lpstr>
      <vt:lpstr>ЕГЭ по географии</vt:lpstr>
      <vt:lpstr>На экзамене запрещено!</vt:lpstr>
      <vt:lpstr>Особенности проведения ЕГЭ!</vt:lpstr>
      <vt:lpstr>Особенности проведения ЕГЭ!</vt:lpstr>
      <vt:lpstr>Особенности проведения ЕГЭ!</vt:lpstr>
      <vt:lpstr>Особенности проведения ЕГЭ!</vt:lpstr>
      <vt:lpstr>Апелляция.</vt:lpstr>
      <vt:lpstr>Апелляция.</vt:lpstr>
      <vt:lpstr>Апелляция.</vt:lpstr>
      <vt:lpstr>Результаты ЕГЭ.</vt:lpstr>
      <vt:lpstr>Результаты ЕГЭ.</vt:lpstr>
      <vt:lpstr>Результаты ЕГЭ и аттестат.</vt:lpstr>
      <vt:lpstr>Результаты ЕГЭ и аттестат.</vt:lpstr>
      <vt:lpstr>Результаты ЕГЭ и аттестат.</vt:lpstr>
      <vt:lpstr>Ответственность за ГИА.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2021-11-27T11:04:56Z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