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7" r:id="rId12"/>
    <p:sldId id="268" r:id="rId13"/>
    <p:sldId id="269" r:id="rId14"/>
    <p:sldId id="271" r:id="rId15"/>
    <p:sldId id="282" r:id="rId16"/>
    <p:sldId id="284" r:id="rId17"/>
    <p:sldId id="285" r:id="rId18"/>
    <p:sldId id="283" r:id="rId19"/>
    <p:sldId id="286" r:id="rId20"/>
    <p:sldId id="287" r:id="rId21"/>
    <p:sldId id="272" r:id="rId22"/>
    <p:sldId id="26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6AC92-55EE-49B3-B0D7-9AFA8E8A85A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FBEFB-5FEA-4E0B-8B3A-6124C6E49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2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FBEFB-5FEA-4E0B-8B3A-6124C6E4987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54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D92F-AEF5-4668-8A08-C3DD0B2387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1C27920-C8EC-4E9D-9C84-0624B84D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6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D92F-AEF5-4668-8A08-C3DD0B2387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C27920-C8EC-4E9D-9C84-0624B84D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95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D92F-AEF5-4668-8A08-C3DD0B2387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C27920-C8EC-4E9D-9C84-0624B84DE96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510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D92F-AEF5-4668-8A08-C3DD0B2387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C27920-C8EC-4E9D-9C84-0624B84D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60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D92F-AEF5-4668-8A08-C3DD0B2387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C27920-C8EC-4E9D-9C84-0624B84DE96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0286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D92F-AEF5-4668-8A08-C3DD0B2387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C27920-C8EC-4E9D-9C84-0624B84D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97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D92F-AEF5-4668-8A08-C3DD0B2387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7920-C8EC-4E9D-9C84-0624B84D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810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D92F-AEF5-4668-8A08-C3DD0B2387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7920-C8EC-4E9D-9C84-0624B84D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56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D92F-AEF5-4668-8A08-C3DD0B2387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7920-C8EC-4E9D-9C84-0624B84D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9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D92F-AEF5-4668-8A08-C3DD0B2387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C27920-C8EC-4E9D-9C84-0624B84D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68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D92F-AEF5-4668-8A08-C3DD0B2387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C27920-C8EC-4E9D-9C84-0624B84D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2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D92F-AEF5-4668-8A08-C3DD0B2387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C27920-C8EC-4E9D-9C84-0624B84D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82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D92F-AEF5-4668-8A08-C3DD0B2387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7920-C8EC-4E9D-9C84-0624B84D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6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D92F-AEF5-4668-8A08-C3DD0B2387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7920-C8EC-4E9D-9C84-0624B84D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D92F-AEF5-4668-8A08-C3DD0B2387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27920-C8EC-4E9D-9C84-0624B84D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5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D92F-AEF5-4668-8A08-C3DD0B2387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C27920-C8EC-4E9D-9C84-0624B84D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57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1D92F-AEF5-4668-8A08-C3DD0B2387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1C27920-C8EC-4E9D-9C84-0624B84DE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45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konrf.info/zakon-o-statuse-voennosluzhaschih/" TargetMode="External"/><Relationship Id="rId7" Type="http://schemas.openxmlformats.org/officeDocument/2006/relationships/hyperlink" Target="http://publication.pravo.gov.ru/Document/View/7801202201180012?index=0&amp;rangeSize=1" TargetMode="External"/><Relationship Id="rId2" Type="http://schemas.openxmlformats.org/officeDocument/2006/relationships/hyperlink" Target="http://base.garant.ru/7029136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-580.ru/docs/rasporjazhenie_5208.pdf" TargetMode="External"/><Relationship Id="rId5" Type="http://schemas.openxmlformats.org/officeDocument/2006/relationships/hyperlink" Target="http://school-580.ru/docs/zakon_ob_obr.pdf" TargetMode="External"/><Relationship Id="rId4" Type="http://schemas.openxmlformats.org/officeDocument/2006/relationships/hyperlink" Target="http://www.zakonrf.info/zakon-o-policii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6avOCYu668E1ZIAxGDvj8u6EoVx2nxoZ/view?usp=shar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253spb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Заголовок 38"/>
          <p:cNvSpPr>
            <a:spLocks noGrp="1"/>
          </p:cNvSpPr>
          <p:nvPr>
            <p:ph type="ctrTitle"/>
          </p:nvPr>
        </p:nvSpPr>
        <p:spPr>
          <a:xfrm>
            <a:off x="1790700" y="3733903"/>
            <a:ext cx="8915399" cy="211322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</a:t>
            </a:r>
            <a:b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первые классы </a:t>
            </a:r>
            <a:b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№253  </a:t>
            </a:r>
            <a:b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 учебный год</a:t>
            </a:r>
          </a:p>
        </p:txBody>
      </p:sp>
      <p:pic>
        <p:nvPicPr>
          <p:cNvPr id="2112" name="Picture 64" descr="https://domofoto.ru/photo/00/20/72/207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33181" r="1012" b="13091"/>
          <a:stretch/>
        </p:blipFill>
        <p:spPr bwMode="auto">
          <a:xfrm>
            <a:off x="2019300" y="300841"/>
            <a:ext cx="8458200" cy="310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229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733" y="624110"/>
            <a:ext cx="9918880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этап 01.04 - 30.06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5733" y="1597305"/>
            <a:ext cx="9918879" cy="4896091"/>
          </a:xfrm>
        </p:spPr>
        <p:txBody>
          <a:bodyPr/>
          <a:lstStyle/>
          <a:p>
            <a:pPr marL="0" indent="358775" algn="just">
              <a:buNone/>
            </a:pPr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Льготные категории: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дети, у которых обучаются старшие братья или сестры, дети по федеральной льготе, проживающие на территории микрорайона первичного учета детей. </a:t>
            </a:r>
          </a:p>
          <a:p>
            <a:pPr marL="0" indent="358775" algn="just">
              <a:buNone/>
            </a:pPr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Проживание ребенка на территории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микрорайона первичного учета. 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Второй этап 06.07 - 05.09</a:t>
            </a:r>
          </a:p>
          <a:p>
            <a:pPr marL="0" lvl="0" indent="358775" algn="just">
              <a:buClr>
                <a:srgbClr val="A53010"/>
              </a:buClr>
              <a:buNone/>
            </a:pPr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Дети, не проживающие на территории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микрорайона первичного учета.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010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733" y="300942"/>
            <a:ext cx="9918880" cy="1604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документов в образовательное учреждение</a:t>
            </a:r>
            <a:b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II</a:t>
            </a:r>
            <a: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шаг</a:t>
            </a:r>
            <a:b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5733" y="2118167"/>
            <a:ext cx="9918879" cy="4317357"/>
          </a:xfrm>
        </p:spPr>
        <p:txBody>
          <a:bodyPr>
            <a:noAutofit/>
          </a:bodyPr>
          <a:lstStyle/>
          <a:p>
            <a:pPr marL="0" indent="358775" algn="just">
              <a:buNone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Заявитель получает </a:t>
            </a:r>
            <a:r>
              <a:rPr lang="ru-RU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приглашение в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образовательное учреждение для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предоставления документов,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указанием даты и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времени приема документов.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58775" algn="just">
              <a:buNone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u="sng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подаются в установленные в приглашении сроки в полном объеме.</a:t>
            </a:r>
            <a:endParaRPr lang="ru-RU" u="sng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7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881" y="624110"/>
            <a:ext cx="9895731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обработки заявлений школой</a:t>
            </a:r>
            <a:b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8881" y="1905000"/>
            <a:ext cx="9895731" cy="4006222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3200" b="1" u="sng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	этап: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ранее </a:t>
            </a: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рабочих дней </a:t>
            </a: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даты приема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 не позднее </a:t>
            </a: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дней </a:t>
            </a: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дня подачи заявления. </a:t>
            </a:r>
          </a:p>
          <a:p>
            <a:pPr marL="0" indent="358775" algn="just">
              <a:buNone/>
            </a:pPr>
            <a:r>
              <a:rPr lang="ru-RU" sz="3200" b="1" u="sng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этап: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ранее </a:t>
            </a: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дней </a:t>
            </a: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даты начала приема,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 не позднее </a:t>
            </a: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рабочих дней </a:t>
            </a: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дня подачи заявления. </a:t>
            </a:r>
          </a:p>
        </p:txBody>
      </p:sp>
    </p:spTree>
    <p:extLst>
      <p:ext uri="{BB962C8B-B14F-4D97-AF65-F5344CB8AC3E}">
        <p14:creationId xmlns:p14="http://schemas.microsoft.com/office/powerpoint/2010/main" val="1293876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881" y="624110"/>
            <a:ext cx="9895731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Предоставляемые документы</a:t>
            </a:r>
            <a:b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8881" y="1458409"/>
            <a:ext cx="10185722" cy="493081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удостоверяющий личность родителя (законного представителя)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свидетельство о рождении ребенка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свидетельство о регистрации ребенка по месту жительства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подтверждающие преимущественное право зачисления граждан на обучение в образовательное учреждение (при наличии)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разрешение о приеме в 1-й класс лицея ребёнка до достижения им возраста 6 лет и 6 месяцев или после достижения ребёнком возраста восьми лет</a:t>
            </a:r>
            <a:endParaRPr lang="ru-RU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01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733" y="300942"/>
            <a:ext cx="9918880" cy="16040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Принятие решения о зачислении ребенка в первый класс или об отказе в зачислении</a:t>
            </a:r>
            <a:b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шаг</a:t>
            </a:r>
            <a:b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5733" y="2299579"/>
            <a:ext cx="9918879" cy="4135945"/>
          </a:xfrm>
        </p:spPr>
        <p:txBody>
          <a:bodyPr>
            <a:noAutofit/>
          </a:bodyPr>
          <a:lstStyle/>
          <a:p>
            <a:pPr marL="0" indent="358775" algn="just">
              <a:buNone/>
            </a:pPr>
            <a:r>
              <a:rPr lang="ru-RU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получении уведомления об отказе в зачислении 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заявитель может обратиться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u="sng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конфликтную комиссию отдела образования 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6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ул.Школьная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29, кабинет 306).</a:t>
            </a:r>
            <a:endParaRPr lang="ru-RU" u="sng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79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2547" y="1750671"/>
            <a:ext cx="3708400" cy="4525963"/>
          </a:xfrm>
          <a:prstGeom prst="rect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08882" y="624110"/>
            <a:ext cx="9895730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Школьная форма</a:t>
            </a:r>
          </a:p>
        </p:txBody>
      </p:sp>
    </p:spTree>
    <p:extLst>
      <p:ext uri="{BB962C8B-B14F-4D97-AF65-F5344CB8AC3E}">
        <p14:creationId xmlns:p14="http://schemas.microsoft.com/office/powerpoint/2010/main" val="1945887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585732" y="243069"/>
            <a:ext cx="8625068" cy="1169808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Учебники</a:t>
            </a:r>
            <a:r>
              <a:rPr lang="ru-RU" alt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1-го класса. </a:t>
            </a:r>
            <a:br>
              <a:rPr lang="ru-RU" alt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«Планета знаний»</a:t>
            </a:r>
          </a:p>
        </p:txBody>
      </p:sp>
      <p:pic>
        <p:nvPicPr>
          <p:cNvPr id="1741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557338"/>
            <a:ext cx="1803400" cy="2303462"/>
          </a:xfrm>
          <a:ln>
            <a:solidFill>
              <a:schemeClr val="accent1"/>
            </a:solidFill>
          </a:ln>
        </p:spPr>
      </p:pic>
      <p:pic>
        <p:nvPicPr>
          <p:cNvPr id="17412" name="Picture 2" descr="https://cdn1.ozone.ru/multimedia/10375808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4" y="4149726"/>
            <a:ext cx="1963737" cy="23987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79" y="1557339"/>
            <a:ext cx="1804479" cy="23034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27951" r="50787" b="10100"/>
          <a:stretch>
            <a:fillRect/>
          </a:stretch>
        </p:blipFill>
        <p:spPr bwMode="auto">
          <a:xfrm>
            <a:off x="4007645" y="1557338"/>
            <a:ext cx="1836737" cy="23034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6" y="1557338"/>
            <a:ext cx="1824499" cy="23034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27951" r="50000" b="11150"/>
          <a:stretch>
            <a:fillRect/>
          </a:stretch>
        </p:blipFill>
        <p:spPr bwMode="auto">
          <a:xfrm>
            <a:off x="2495550" y="4149726"/>
            <a:ext cx="1944688" cy="23987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29001" r="50787" b="13251"/>
          <a:stretch>
            <a:fillRect/>
          </a:stretch>
        </p:blipFill>
        <p:spPr bwMode="auto">
          <a:xfrm>
            <a:off x="7248527" y="4149726"/>
            <a:ext cx="1914525" cy="23987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70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620456" y="185195"/>
            <a:ext cx="8590344" cy="1227681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Учебники</a:t>
            </a:r>
            <a:r>
              <a:rPr lang="ru-RU" alt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1-го класса. </a:t>
            </a:r>
            <a:br>
              <a:rPr lang="ru-RU" alt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«Начальная школа ХХ</a:t>
            </a:r>
            <a:r>
              <a:rPr lang="en-US" alt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alt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века»</a:t>
            </a:r>
          </a:p>
        </p:txBody>
      </p:sp>
      <p:pic>
        <p:nvPicPr>
          <p:cNvPr id="18435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7"/>
          <a:stretch>
            <a:fillRect/>
          </a:stretch>
        </p:blipFill>
        <p:spPr bwMode="auto">
          <a:xfrm>
            <a:off x="8462962" y="1574800"/>
            <a:ext cx="1697038" cy="2314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557338"/>
            <a:ext cx="1795463" cy="2379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1" y="1574801"/>
            <a:ext cx="1738313" cy="2276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0" r="29840"/>
          <a:stretch>
            <a:fillRect/>
          </a:stretch>
        </p:blipFill>
        <p:spPr bwMode="auto">
          <a:xfrm>
            <a:off x="6291263" y="1601789"/>
            <a:ext cx="1727200" cy="224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0" r="29840"/>
          <a:stretch>
            <a:fillRect/>
          </a:stretch>
        </p:blipFill>
        <p:spPr bwMode="auto">
          <a:xfrm>
            <a:off x="2957613" y="4098925"/>
            <a:ext cx="1695450" cy="2208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0" r="30470"/>
          <a:stretch>
            <a:fillRect/>
          </a:stretch>
        </p:blipFill>
        <p:spPr bwMode="auto">
          <a:xfrm>
            <a:off x="5279605" y="4098925"/>
            <a:ext cx="1804101" cy="2208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9" t="22701" r="28738" b="15350"/>
          <a:stretch>
            <a:fillRect/>
          </a:stretch>
        </p:blipFill>
        <p:spPr bwMode="auto">
          <a:xfrm>
            <a:off x="7674623" y="4098925"/>
            <a:ext cx="1781894" cy="2208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40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08882" y="280657"/>
            <a:ext cx="9895730" cy="231207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 работы </a:t>
            </a:r>
            <a:b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 продленного дня </a:t>
            </a:r>
            <a:b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2022-2023 учебном году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4541" y="2533386"/>
            <a:ext cx="4824412" cy="3775075"/>
          </a:xfrm>
          <a:prstGeom prst="rect">
            <a:avLst/>
          </a:prstGeom>
          <a:noFill/>
          <a:ln w="139700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41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20457" y="624110"/>
            <a:ext cx="988415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работы ГПД</a:t>
            </a:r>
            <a:b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2022-2023 учебном году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20457" y="2133600"/>
            <a:ext cx="9884156" cy="4128304"/>
          </a:xfrm>
        </p:spPr>
        <p:txBody>
          <a:bodyPr>
            <a:noAutofit/>
          </a:bodyPr>
          <a:lstStyle/>
          <a:p>
            <a:pPr marL="0" indent="358775" algn="just">
              <a:buNone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2022-2023 учебном году планируется открыть 3 группы продленного дня для  1-х классов. </a:t>
            </a:r>
          </a:p>
          <a:p>
            <a:pPr marL="0" indent="358775" algn="just">
              <a:buNone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продленного дня 1-х классов работают </a:t>
            </a:r>
            <a:r>
              <a:rPr lang="ru-RU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14:25.</a:t>
            </a:r>
          </a:p>
        </p:txBody>
      </p:sp>
    </p:spTree>
    <p:extLst>
      <p:ext uri="{BB962C8B-B14F-4D97-AF65-F5344CB8AC3E}">
        <p14:creationId xmlns:p14="http://schemas.microsoft.com/office/powerpoint/2010/main" val="287043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389" y="624110"/>
            <a:ext cx="9832223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документы </a:t>
            </a:r>
            <a:r>
              <a:rPr lang="ru-RU" sz="28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приему детей в школу</a:t>
            </a:r>
            <a:endParaRPr lang="ru-RU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8957" y="1139687"/>
            <a:ext cx="10402956" cy="5200955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b="1" u="sng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“Об образовании в Российской Федерации”</a:t>
            </a:r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(Федеральный Закон Российской Федерации от 29.12.2012 № 273-ФЗ);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b="1" u="sng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“О статусе военнослужащих”</a:t>
            </a:r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(Федеральный Закон Российской Федерации от 27.05.1998 № 76-ФЗ);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b="1" u="sng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“О полиции”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(Федеральный Закон Российской Федерации от 07.02.2011 № 3-ФЗ);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b="1" u="sng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Закон Санкт-Петербурга “Об образовании в Санкт-Петербурге” 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(от 17.07.2013 №461-83)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b="1" u="sng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“Об определении категории детей, имеющих преимущественное право зачисления на обучение в государственные дошкольные образовательные организации и в государственные общеобразовательные организации Санкт-Петербурга”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(Распоряжение Комитета по образованию Правительства Санкт-Петербурга от 18.11.2014 № 5208-р);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b="1" u="sng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“О внесении изменений в распоряжение Комитета по образованию от 31.03.2021 №879-р” 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(Распоряжение Комитета по образованию Правительства Санкт-Петербурга от 17.01.2022 № 68-р)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386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20457" y="624110"/>
            <a:ext cx="988415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 дня. Внеурочная деятельность.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20457" y="2133600"/>
            <a:ext cx="9884156" cy="4128304"/>
          </a:xfrm>
        </p:spPr>
        <p:txBody>
          <a:bodyPr>
            <a:noAutofit/>
          </a:bodyPr>
          <a:lstStyle/>
          <a:p>
            <a:pPr marL="0" indent="358775" algn="just">
              <a:buNone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окончания уроков - организованный переход в группу. Обед, прогулка.</a:t>
            </a:r>
          </a:p>
          <a:p>
            <a:pPr marL="0" indent="358775" algn="just">
              <a:buNone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прогулки воспитанники посещают занятия в ОДОД и занятия внеурочной деятельности.</a:t>
            </a:r>
          </a:p>
          <a:p>
            <a:pPr marL="0" indent="358775" algn="just">
              <a:buNone/>
            </a:pPr>
            <a:endParaRPr lang="ru-RU" sz="32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73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881" y="264695"/>
            <a:ext cx="9895731" cy="83017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сайт: </a:t>
            </a: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школа253.рф/</a:t>
            </a:r>
            <a:b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48" t="8877" r="7500" b="7053"/>
          <a:stretch/>
        </p:blipFill>
        <p:spPr>
          <a:xfrm>
            <a:off x="2293529" y="1094874"/>
            <a:ext cx="8210040" cy="43597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375600" y="5700043"/>
            <a:ext cx="8362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по телефону: 417-38-00</a:t>
            </a:r>
          </a:p>
        </p:txBody>
      </p:sp>
    </p:spTree>
    <p:extLst>
      <p:ext uri="{BB962C8B-B14F-4D97-AF65-F5344CB8AC3E}">
        <p14:creationId xmlns:p14="http://schemas.microsoft.com/office/powerpoint/2010/main" val="3336504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882" y="624110"/>
            <a:ext cx="9895730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 пожаловать!</a:t>
            </a:r>
          </a:p>
        </p:txBody>
      </p:sp>
      <p:pic>
        <p:nvPicPr>
          <p:cNvPr id="4" name="Picture 4" descr="https://ds02.infourok.ru/uploads/ex/114a/00047e19-a8d838ec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67" y="2317932"/>
            <a:ext cx="4790559" cy="3592920"/>
          </a:xfrm>
          <a:prstGeom prst="rect">
            <a:avLst/>
          </a:pr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50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389" y="624110"/>
            <a:ext cx="9832223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документы районного уровня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2389" y="1660358"/>
            <a:ext cx="9832223" cy="4680284"/>
          </a:xfrm>
        </p:spPr>
        <p:txBody>
          <a:bodyPr/>
          <a:lstStyle/>
          <a:p>
            <a:pPr marL="0" indent="180975" algn="just"/>
            <a:r>
              <a:rPr lang="ru-RU" dirty="0"/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администрации Приморского района №242-р от 05.03.2021  «О закреплении микрорайонов за образовательными 	учреждениями на 2021/2022 учебный год»;</a:t>
            </a:r>
          </a:p>
          <a:p>
            <a:pPr marL="0" indent="180975" algn="just"/>
            <a:r>
              <a:rPr lang="ru-RU" sz="2800" b="1" u="sng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“О внесении изменения в распоряжение администрации от 05.03.2021 № 242-р”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Распоряжение Администрации Приморского района Санкт-Петербурга № 346-р от 30.03.2021)</a:t>
            </a:r>
            <a:endParaRPr lang="ru-RU" sz="180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180975" algn="just"/>
            <a:endParaRPr lang="ru-RU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259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881" y="624110"/>
            <a:ext cx="9895731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в первый 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8881" y="1655180"/>
            <a:ext cx="9895731" cy="4256042"/>
          </a:xfrm>
        </p:spPr>
        <p:txBody>
          <a:bodyPr/>
          <a:lstStyle/>
          <a:p>
            <a:pPr marL="0" lvl="0" indent="358775" algn="just" fontAlgn="base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первые классы принимаются  дети в возрасте не менее 6 лет 6 месяцев на 1 сентября 2022 года. </a:t>
            </a:r>
          </a:p>
          <a:p>
            <a:pPr marL="0" lvl="0" indent="358775" algn="just" fontAlgn="base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детей, не достигших 6 лет 6 месяцев или после достижения ими возраста 8 лет к началу учебного года, по согласованию с администрацией Приморского района   Санкт-Петербурга.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98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881" y="624110"/>
            <a:ext cx="9895731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плану комплектования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8881" y="1655180"/>
            <a:ext cx="9895731" cy="4256042"/>
          </a:xfrm>
        </p:spPr>
        <p:txBody>
          <a:bodyPr/>
          <a:lstStyle/>
          <a:p>
            <a:pPr marL="0" indent="358775" algn="just">
              <a:buNone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2022/2023 учебном году ГБОУ школа № 253   планирует открыть 3 класса по 25 человек.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30" name="Picture 6" descr="https://pbs.twimg.com/media/EYhJ0A1WAAM55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936069"/>
            <a:ext cx="5004402" cy="3424973"/>
          </a:xfrm>
          <a:prstGeom prst="rect">
            <a:avLst/>
          </a:pr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6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881" y="624110"/>
            <a:ext cx="9895731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в первый класс</a:t>
            </a:r>
            <a:b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3 процедуры:</a:t>
            </a:r>
            <a:endParaRPr lang="ru-RU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8881" y="1905000"/>
            <a:ext cx="9895731" cy="4006222"/>
          </a:xfrm>
        </p:spPr>
        <p:txBody>
          <a:bodyPr/>
          <a:lstStyle/>
          <a:p>
            <a:pPr marL="0" lvl="0" indent="358775" algn="just" fontAlgn="base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электронного заявления родителями (законными представителями) детей; </a:t>
            </a:r>
          </a:p>
          <a:p>
            <a:pPr marL="0" lvl="0" indent="358775" algn="just" fontAlgn="base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документов в образовательную организацию; </a:t>
            </a:r>
          </a:p>
          <a:p>
            <a:pPr marL="0" lvl="0" indent="358775" algn="just" fontAlgn="base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образовательной организацией решения о зачислении ребенка в первый класс или об отказе в зачислении.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80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881" y="624110"/>
            <a:ext cx="1012784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приема в первые классы</a:t>
            </a:r>
            <a:br>
              <a:rPr lang="ru-RU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шаг</a:t>
            </a:r>
            <a:b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8881" y="1905000"/>
            <a:ext cx="9895731" cy="33958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электронного заявления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родителями (законными представителями)</a:t>
            </a:r>
          </a:p>
          <a:p>
            <a:pPr marL="0" indent="0">
              <a:buNone/>
            </a:pPr>
            <a:endParaRPr lang="ru-RU" sz="2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3804" y="3185890"/>
            <a:ext cx="3150242" cy="211498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Заявитель создает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«Личный кабинет» на портале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«Государственные и муниципальные услуги (функции) в Санкт-Петербурге» </a:t>
            </a:r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www.gu.spb.ru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9211" y="3750196"/>
            <a:ext cx="3428035" cy="1391647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обращается в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 структурное подразделение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ГКУ «МФЦ» 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 зависимости от района проживания заявителя</a:t>
            </a:r>
            <a:endParaRPr lang="ru-RU" b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734046" y="3001219"/>
            <a:ext cx="1354238" cy="7489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993038" y="3001219"/>
            <a:ext cx="1560653" cy="7489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53A4A6F-90BC-4010-9A3B-B431532A0CD1}"/>
              </a:ext>
            </a:extLst>
          </p:cNvPr>
          <p:cNvSpPr txBox="1"/>
          <p:nvPr/>
        </p:nvSpPr>
        <p:spPr>
          <a:xfrm>
            <a:off x="3525414" y="5476042"/>
            <a:ext cx="62947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Лично в ОО через предварительную запись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адрес:197375, Санкт-Петербург,  </a:t>
            </a:r>
            <a:r>
              <a:rPr lang="ru-RU" sz="20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Новоколомяжский</a:t>
            </a:r>
            <a:r>
              <a:rPr lang="ru-RU" sz="20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пр., д. 4, корп. 4, литер 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E-mail: </a:t>
            </a:r>
            <a:r>
              <a:rPr lang="ru-RU" sz="2000" b="1" i="0" u="sng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school253spb@gmail.com</a:t>
            </a:r>
            <a:endParaRPr lang="ru-RU" sz="2000" b="0" i="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5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881" y="624110"/>
            <a:ext cx="9895731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приема в первый класс</a:t>
            </a:r>
            <a:b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8881" y="1905000"/>
            <a:ext cx="9895731" cy="4006222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одновременно подать электронное заявление в несколько образовательных учреждений (от 1 до 3). Возможность указать наличие преимущественного права при зачислении ребенка на обучение в государственные образовательные учреждения Санкт-Петербурга.</a:t>
            </a:r>
          </a:p>
        </p:txBody>
      </p:sp>
    </p:spTree>
    <p:extLst>
      <p:ext uri="{BB962C8B-B14F-4D97-AF65-F5344CB8AC3E}">
        <p14:creationId xmlns:p14="http://schemas.microsoft.com/office/powerpoint/2010/main" val="296161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881" y="624110"/>
            <a:ext cx="9895731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подачи заявлений</a:t>
            </a:r>
            <a:b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38086" y="2280213"/>
            <a:ext cx="8507392" cy="983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1 этап: 01.04 – 30.06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8086" y="4157241"/>
            <a:ext cx="8507392" cy="983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2 этап: 06.07 – 05.09</a:t>
            </a:r>
          </a:p>
        </p:txBody>
      </p:sp>
    </p:spTree>
    <p:extLst>
      <p:ext uri="{BB962C8B-B14F-4D97-AF65-F5344CB8AC3E}">
        <p14:creationId xmlns:p14="http://schemas.microsoft.com/office/powerpoint/2010/main" val="49480824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414</TotalTime>
  <Words>827</Words>
  <Application>Microsoft Office PowerPoint</Application>
  <PresentationFormat>Широкоэкранный</PresentationFormat>
  <Paragraphs>68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arial</vt:lpstr>
      <vt:lpstr>Calibri</vt:lpstr>
      <vt:lpstr>Century Gothic</vt:lpstr>
      <vt:lpstr>Times New Roman</vt:lpstr>
      <vt:lpstr>Verdana</vt:lpstr>
      <vt:lpstr>Wingdings</vt:lpstr>
      <vt:lpstr>Wingdings 3</vt:lpstr>
      <vt:lpstr>Легкий дым</vt:lpstr>
      <vt:lpstr>Прием  в первые классы  школы №253   2022-2023 учебный год</vt:lpstr>
      <vt:lpstr>Нормативные документы по приему детей в школу</vt:lpstr>
      <vt:lpstr>Нормативные документы районного уровня</vt:lpstr>
      <vt:lpstr>Прием в первый класс</vt:lpstr>
      <vt:lpstr>По плану комплектования</vt:lpstr>
      <vt:lpstr>Прием в первый класс включает 3 процедуры:</vt:lpstr>
      <vt:lpstr>Организация приема в первые классы I шаг </vt:lpstr>
      <vt:lpstr>Особенности приема в первый класс </vt:lpstr>
      <vt:lpstr>Этапы подачи заявлений </vt:lpstr>
      <vt:lpstr>Первый этап 01.04 - 30.06</vt:lpstr>
      <vt:lpstr>Предоставление документов в образовательное учреждение II шаг  </vt:lpstr>
      <vt:lpstr>Время обработки заявлений школой </vt:lpstr>
      <vt:lpstr>Предоставляемые документы </vt:lpstr>
      <vt:lpstr>Принятие решения о зачислении ребенка в первый класс или об отказе в зачислении III шаг  </vt:lpstr>
      <vt:lpstr>Школьная форма</vt:lpstr>
      <vt:lpstr>Учебники для 1-го класса.  «Планета знаний»</vt:lpstr>
      <vt:lpstr>Учебники для 1-го класса.  «Начальная школа ХХI века»</vt:lpstr>
      <vt:lpstr>Режим работы  групп продленного дня  в 2022-2023 учебном году</vt:lpstr>
      <vt:lpstr>Планирование работы ГПД в 2022-2023 учебном году</vt:lpstr>
      <vt:lpstr>Режим дня. Внеурочная деятельность.</vt:lpstr>
      <vt:lpstr>Наш сайт: https://школа253.рф/     </vt:lpstr>
      <vt:lpstr>Добро пожаловать!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  в первые классы школы №253</dc:title>
  <dc:creator>User</dc:creator>
  <cp:lastModifiedBy>school-253_pc2@outlook.com</cp:lastModifiedBy>
  <cp:revision>31</cp:revision>
  <dcterms:created xsi:type="dcterms:W3CDTF">2021-11-29T19:17:13Z</dcterms:created>
  <dcterms:modified xsi:type="dcterms:W3CDTF">2022-02-10T09:35:28Z</dcterms:modified>
</cp:coreProperties>
</file>