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4"/>
  </p:sldMasterIdLst>
  <p:notesMasterIdLst>
    <p:notesMasterId r:id="rId38"/>
  </p:notesMasterIdLst>
  <p:handoutMasterIdLst>
    <p:handoutMasterId r:id="rId39"/>
  </p:handoutMasterIdLst>
  <p:sldIdLst>
    <p:sldId id="264" r:id="rId5"/>
    <p:sldId id="326" r:id="rId6"/>
    <p:sldId id="327" r:id="rId7"/>
    <p:sldId id="282" r:id="rId8"/>
    <p:sldId id="283" r:id="rId9"/>
    <p:sldId id="287" r:id="rId10"/>
    <p:sldId id="363" r:id="rId11"/>
    <p:sldId id="284" r:id="rId12"/>
    <p:sldId id="294" r:id="rId13"/>
    <p:sldId id="295" r:id="rId14"/>
    <p:sldId id="296" r:id="rId15"/>
    <p:sldId id="297" r:id="rId16"/>
    <p:sldId id="323" r:id="rId17"/>
    <p:sldId id="298" r:id="rId18"/>
    <p:sldId id="299" r:id="rId19"/>
    <p:sldId id="300" r:id="rId20"/>
    <p:sldId id="293" r:id="rId21"/>
    <p:sldId id="321" r:id="rId22"/>
    <p:sldId id="322" r:id="rId23"/>
    <p:sldId id="356" r:id="rId24"/>
    <p:sldId id="324" r:id="rId25"/>
    <p:sldId id="290" r:id="rId26"/>
    <p:sldId id="292" r:id="rId27"/>
    <p:sldId id="291" r:id="rId28"/>
    <p:sldId id="289" r:id="rId29"/>
    <p:sldId id="286" r:id="rId30"/>
    <p:sldId id="288" r:id="rId31"/>
    <p:sldId id="359" r:id="rId32"/>
    <p:sldId id="360" r:id="rId33"/>
    <p:sldId id="361" r:id="rId34"/>
    <p:sldId id="362" r:id="rId35"/>
    <p:sldId id="285" r:id="rId36"/>
    <p:sldId id="358" r:id="rId37"/>
  </p:sldIdLst>
  <p:sldSz cx="12188825" cy="6858000"/>
  <p:notesSz cx="6797675" cy="9926638"/>
  <p:defaultTextStyle>
    <a:defPPr rtl="0">
      <a:defRPr lang="ru-ru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DC37947C-DBCA-4CED-941E-3DEEE9C5CF3B}">
          <p14:sldIdLst>
            <p14:sldId id="264"/>
            <p14:sldId id="326"/>
            <p14:sldId id="327"/>
            <p14:sldId id="282"/>
            <p14:sldId id="283"/>
            <p14:sldId id="287"/>
            <p14:sldId id="363"/>
          </p14:sldIdLst>
        </p14:section>
        <p14:section name="Раздел без заголовка" id="{73D65E72-1222-40EA-A66C-FE54755E383B}">
          <p14:sldIdLst>
            <p14:sldId id="284"/>
            <p14:sldId id="294"/>
            <p14:sldId id="295"/>
            <p14:sldId id="296"/>
            <p14:sldId id="297"/>
            <p14:sldId id="323"/>
            <p14:sldId id="298"/>
            <p14:sldId id="299"/>
            <p14:sldId id="300"/>
            <p14:sldId id="293"/>
            <p14:sldId id="321"/>
            <p14:sldId id="322"/>
            <p14:sldId id="356"/>
            <p14:sldId id="324"/>
            <p14:sldId id="290"/>
            <p14:sldId id="292"/>
            <p14:sldId id="291"/>
            <p14:sldId id="289"/>
            <p14:sldId id="286"/>
            <p14:sldId id="288"/>
            <p14:sldId id="359"/>
            <p14:sldId id="360"/>
            <p14:sldId id="361"/>
            <p14:sldId id="362"/>
            <p14:sldId id="285"/>
            <p14:sldId id="358"/>
          </p14:sldIdLst>
        </p14:section>
      </p14:sectionLst>
    </p:ext>
    <p:ext uri="{EFAFB233-063F-42B5-8137-9DF3F51BA10A}">
      <p15:sldGuideLst xmlns:p15="http://schemas.microsoft.com/office/powerpoint/2012/main">
        <p15:guide id="9" pos="3839" userDrawn="1">
          <p15:clr>
            <a:srgbClr val="A4A3A4"/>
          </p15:clr>
        </p15:guide>
        <p15:guide id="10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howGuides="1">
      <p:cViewPr varScale="1">
        <p:scale>
          <a:sx n="113" d="100"/>
          <a:sy n="113" d="100"/>
        </p:scale>
        <p:origin x="222" y="102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90" d="100"/>
          <a:sy n="90" d="100"/>
        </p:scale>
        <p:origin x="3774" y="102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ableStyles" Target="tableStyle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верхне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8484CA07-C5E7-423F-8A89-CDEFB98BBBBD}" type="datetime1">
              <a:rPr lang="ru-RU" smtClean="0">
                <a:solidFill>
                  <a:schemeClr val="tx2"/>
                </a:solidFill>
              </a:rPr>
              <a:pPr algn="r" rtl="0"/>
              <a:t>01.12.2023</a:t>
            </a:fld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CFD77566-CD65-4859-9FA1-43956DC85B8C}" type="slidenum">
              <a:rPr lang="ru-RU" smtClean="0">
                <a:solidFill>
                  <a:schemeClr val="tx2"/>
                </a:solidFill>
              </a:rPr>
              <a:pPr algn="r" rtl="0"/>
              <a:t>‹#›</a:t>
            </a:fld>
            <a:endParaRPr lang="ru-RU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7983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верхне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>
                <a:solidFill>
                  <a:schemeClr val="tx2"/>
                </a:solidFill>
              </a:defRPr>
            </a:lvl1pPr>
          </a:lstStyle>
          <a:p>
            <a:pPr rtl="0"/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>
              <a:defRPr sz="1200">
                <a:solidFill>
                  <a:schemeClr val="tx2"/>
                </a:solidFill>
              </a:defRPr>
            </a:lvl1pPr>
          </a:lstStyle>
          <a:p>
            <a:fld id="{398E138F-070A-4ABE-8680-EE3B75046655}" type="datetime1">
              <a:rPr lang="ru-RU" smtClean="0"/>
              <a:pPr/>
              <a:t>01.12.2023</a:t>
            </a:fld>
            <a:endParaRPr lang="ru-RU" dirty="0"/>
          </a:p>
        </p:txBody>
      </p:sp>
      <p:sp>
        <p:nvSpPr>
          <p:cNvPr id="4" name="Образ слайда 3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3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dirty="0"/>
          </a:p>
        </p:txBody>
      </p:sp>
      <p:sp>
        <p:nvSpPr>
          <p:cNvPr id="5" name="Заполнитель заметок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dirty="0"/>
              <a:t>Образец текста</a:t>
            </a:r>
          </a:p>
          <a:p>
            <a:pPr lvl="1" rtl="0"/>
            <a:r>
              <a:rPr lang="ru-RU" dirty="0"/>
              <a:t>Второй уровень</a:t>
            </a:r>
          </a:p>
          <a:p>
            <a:pPr lvl="2" rtl="0"/>
            <a:r>
              <a:rPr lang="ru-RU" dirty="0"/>
              <a:t>Третий уровень</a:t>
            </a:r>
          </a:p>
          <a:p>
            <a:pPr lvl="3" rtl="0"/>
            <a:r>
              <a:rPr lang="ru-RU" dirty="0"/>
              <a:t>Четвертый уровень</a:t>
            </a:r>
          </a:p>
          <a:p>
            <a:pPr lvl="4" rtl="0"/>
            <a:r>
              <a:rPr lang="ru-RU" dirty="0"/>
              <a:t>Пятый уровень</a:t>
            </a:r>
          </a:p>
        </p:txBody>
      </p:sp>
      <p:sp>
        <p:nvSpPr>
          <p:cNvPr id="6" name="Заполнитель нижне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>
                <a:solidFill>
                  <a:schemeClr val="tx2"/>
                </a:solidFill>
              </a:defRPr>
            </a:lvl1pPr>
          </a:lstStyle>
          <a:p>
            <a:pPr rtl="0"/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rtl="0">
              <a:defRPr sz="1200">
                <a:solidFill>
                  <a:schemeClr val="tx2"/>
                </a:solidFill>
              </a:defRPr>
            </a:lvl1pPr>
          </a:lstStyle>
          <a:p>
            <a:fld id="{B8796F01-7154-41E0-B48B-A6921757531A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4077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2383" y="1498601"/>
            <a:ext cx="7008574" cy="3298825"/>
          </a:xfrm>
        </p:spPr>
        <p:txBody>
          <a:bodyPr rtlCol="0">
            <a:normAutofit/>
          </a:bodyPr>
          <a:lstStyle>
            <a:lvl1pPr algn="l" rtl="0">
              <a:lnSpc>
                <a:spcPct val="90000"/>
              </a:lnSpc>
              <a:defRPr sz="5400" cap="none" baseline="0"/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2383" y="4927600"/>
            <a:ext cx="7008574" cy="12446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800" b="0">
                <a:solidFill>
                  <a:schemeClr val="tx1"/>
                </a:solidFill>
              </a:defRPr>
            </a:lvl1pPr>
            <a:lvl2pPr marL="609493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ru-RU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22770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B5A54A38-064E-4FD3-ADDA-813D070CCDEC}" type="datetime1">
              <a:rPr lang="ru-RU" smtClean="0"/>
              <a:pPr/>
              <a:t>01.12.2023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91C5AD9-787D-40FA-8A4D-16A055B9AF8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10434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852633" y="274638"/>
            <a:ext cx="1422030" cy="5897561"/>
          </a:xfrm>
        </p:spPr>
        <p:txBody>
          <a:bodyPr vert="eaVert" rtlCol="0"/>
          <a:lstStyle/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17309" y="274638"/>
            <a:ext cx="8532178" cy="5897561"/>
          </a:xfrm>
        </p:spPr>
        <p:txBody>
          <a:bodyPr vert="eaVert" rtlCol="0"/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0E96D35B-A72A-47CE-BC7F-8E47A98042F7}" type="datetime1">
              <a:rPr lang="ru-RU" smtClean="0"/>
              <a:pPr/>
              <a:t>01.12.2023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91C5AD9-787D-40FA-8A4D-16A055B9AF8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50715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 baseline="0"/>
            </a:lvl7pPr>
            <a:lvl8pPr algn="l" rtl="0">
              <a:defRPr baseline="0"/>
            </a:lvl8pPr>
            <a:lvl9pPr algn="l" rtl="0">
              <a:defRPr baseline="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06F05FC7-2B8E-409D-848C-109CED0920CB}" type="datetime1">
              <a:rPr lang="ru-RU" smtClean="0"/>
              <a:pPr/>
              <a:t>01.12.2023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A60BA0E-20D0-4E7C-B286-26C960A6788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63524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2589" y="4445000"/>
            <a:ext cx="7008574" cy="1930400"/>
          </a:xfrm>
        </p:spPr>
        <p:txBody>
          <a:bodyPr rtlCol="0" anchor="t">
            <a:normAutofit/>
          </a:bodyPr>
          <a:lstStyle>
            <a:lvl1pPr algn="l" rtl="0">
              <a:defRPr sz="5400" b="0" cap="none" baseline="0"/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12589" y="3124200"/>
            <a:ext cx="7008574" cy="1296987"/>
          </a:xfrm>
        </p:spPr>
        <p:txBody>
          <a:bodyPr rtlCol="0" anchor="b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609493" indent="0" algn="l" rtl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l" rtl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1963402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типа объект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117309" y="1701800"/>
            <a:ext cx="4977104" cy="44704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800"/>
            </a:lvl4pPr>
            <a:lvl5pPr marL="2011328" algn="l" rtl="0">
              <a:defRPr sz="1800"/>
            </a:lvl5pPr>
            <a:lvl6pPr marL="2011328" algn="l" rtl="0">
              <a:defRPr sz="1800"/>
            </a:lvl6pPr>
            <a:lvl7pPr marL="2011328" algn="l" rtl="0">
              <a:defRPr sz="1800"/>
            </a:lvl7pPr>
            <a:lvl8pPr marL="2011328" algn="l" rtl="0">
              <a:defRPr sz="1800"/>
            </a:lvl8pPr>
            <a:lvl9pPr marL="2011328" algn="l" rtl="0">
              <a:defRPr sz="180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7559" y="1701800"/>
            <a:ext cx="4977104" cy="44704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800"/>
            </a:lvl4pPr>
            <a:lvl5pPr marL="2011328" algn="l" rtl="0">
              <a:defRPr sz="1800"/>
            </a:lvl5pPr>
            <a:lvl6pPr marL="2011328" algn="l" rtl="0">
              <a:defRPr sz="1800"/>
            </a:lvl6pPr>
            <a:lvl7pPr marL="2011328" algn="l" rtl="0">
              <a:defRPr sz="1800"/>
            </a:lvl7pPr>
            <a:lvl8pPr marL="2011328" algn="l" rtl="0">
              <a:defRPr sz="1800"/>
            </a:lvl8pPr>
            <a:lvl9pPr marL="2011328" algn="l" rtl="0">
              <a:defRPr sz="180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654A55CC-0A00-4078-B471-E82144E029E5}" type="datetime1">
              <a:rPr lang="ru-RU" smtClean="0"/>
              <a:pPr/>
              <a:t>01.12.2023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89339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l" rtl="0">
              <a:defRPr/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21372" y="1608836"/>
            <a:ext cx="4973041" cy="512064"/>
          </a:xfrm>
        </p:spPr>
        <p:txBody>
          <a:bodyPr rtlCol="0" anchor="b">
            <a:noAutofit/>
          </a:bodyPr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609493" indent="0" algn="l" rtl="0">
              <a:buNone/>
              <a:defRPr sz="2700" b="1"/>
            </a:lvl2pPr>
            <a:lvl3pPr marL="1218987" indent="0" algn="l" rtl="0">
              <a:buNone/>
              <a:defRPr sz="2400" b="1"/>
            </a:lvl3pPr>
            <a:lvl4pPr marL="1828480" indent="0" algn="l" rtl="0">
              <a:buNone/>
              <a:defRPr sz="2100" b="1"/>
            </a:lvl4pPr>
            <a:lvl5pPr marL="2437973" indent="0" algn="l" rtl="0">
              <a:buNone/>
              <a:defRPr sz="2100" b="1"/>
            </a:lvl5pPr>
            <a:lvl6pPr marL="3047467" indent="0" algn="l" rtl="0">
              <a:buNone/>
              <a:defRPr sz="2100" b="1"/>
            </a:lvl6pPr>
            <a:lvl7pPr marL="3656960" indent="0" algn="l" rtl="0">
              <a:buNone/>
              <a:defRPr sz="2100" b="1"/>
            </a:lvl7pPr>
            <a:lvl8pPr marL="4266453" indent="0" algn="l" rtl="0">
              <a:buNone/>
              <a:defRPr sz="2100" b="1"/>
            </a:lvl8pPr>
            <a:lvl9pPr marL="4875947" indent="0" algn="l" rtl="0">
              <a:buNone/>
              <a:defRPr sz="2100" b="1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117309" y="2209800"/>
            <a:ext cx="4977104" cy="3962400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800"/>
            </a:lvl2pPr>
            <a:lvl3pPr algn="l" rtl="0">
              <a:defRPr sz="1800"/>
            </a:lvl3pPr>
            <a:lvl4pPr algn="l" rtl="0">
              <a:defRPr sz="1800"/>
            </a:lvl4pPr>
            <a:lvl5pPr marL="2011328" algn="l" rtl="0">
              <a:defRPr sz="1800"/>
            </a:lvl5pPr>
            <a:lvl6pPr marL="2011328" algn="l" rtl="0">
              <a:defRPr sz="1800"/>
            </a:lvl6pPr>
            <a:lvl7pPr marL="2011328" algn="l" rtl="0">
              <a:defRPr sz="1800"/>
            </a:lvl7pPr>
            <a:lvl8pPr marL="2011328" algn="l" rtl="0">
              <a:defRPr sz="1800"/>
            </a:lvl8pPr>
            <a:lvl9pPr marL="2011328" algn="l" rtl="0">
              <a:defRPr sz="180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301622" y="1608836"/>
            <a:ext cx="4973041" cy="512064"/>
          </a:xfrm>
        </p:spPr>
        <p:txBody>
          <a:bodyPr rtlCol="0" anchor="b">
            <a:noAutofit/>
          </a:bodyPr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609493" indent="0" algn="l" rtl="0">
              <a:buNone/>
              <a:defRPr sz="2700" b="1"/>
            </a:lvl2pPr>
            <a:lvl3pPr marL="1218987" indent="0" algn="l" rtl="0">
              <a:buNone/>
              <a:defRPr sz="2400" b="1"/>
            </a:lvl3pPr>
            <a:lvl4pPr marL="1828480" indent="0" algn="l" rtl="0">
              <a:buNone/>
              <a:defRPr sz="2100" b="1"/>
            </a:lvl4pPr>
            <a:lvl5pPr marL="2437973" indent="0" algn="l" rtl="0">
              <a:buNone/>
              <a:defRPr sz="2100" b="1"/>
            </a:lvl5pPr>
            <a:lvl6pPr marL="3047467" indent="0" algn="l" rtl="0">
              <a:buNone/>
              <a:defRPr sz="2100" b="1"/>
            </a:lvl6pPr>
            <a:lvl7pPr marL="3656960" indent="0" algn="l" rtl="0">
              <a:buNone/>
              <a:defRPr sz="2100" b="1"/>
            </a:lvl7pPr>
            <a:lvl8pPr marL="4266453" indent="0" algn="l" rtl="0">
              <a:buNone/>
              <a:defRPr sz="2100" b="1"/>
            </a:lvl8pPr>
            <a:lvl9pPr marL="4875947" indent="0" algn="l" rtl="0">
              <a:buNone/>
              <a:defRPr sz="2100" b="1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297559" y="2209800"/>
            <a:ext cx="4977104" cy="3962400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800"/>
            </a:lvl2pPr>
            <a:lvl3pPr algn="l" rtl="0">
              <a:defRPr sz="1800"/>
            </a:lvl3pPr>
            <a:lvl4pPr algn="l" rtl="0">
              <a:defRPr sz="1800"/>
            </a:lvl4pPr>
            <a:lvl5pPr marL="2011328" algn="l" rtl="0">
              <a:defRPr sz="1800"/>
            </a:lvl5pPr>
            <a:lvl6pPr marL="2011328" algn="l" rtl="0">
              <a:defRPr sz="1800"/>
            </a:lvl6pPr>
            <a:lvl7pPr marL="2011328" algn="l" rtl="0">
              <a:defRPr sz="1800"/>
            </a:lvl7pPr>
            <a:lvl8pPr marL="2011328" algn="l" rtl="0">
              <a:defRPr sz="1800"/>
            </a:lvl8pPr>
            <a:lvl9pPr marL="2011328" algn="l" rtl="0">
              <a:defRPr sz="180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2929E139-3DCD-45B3-A256-BC4A45460039}" type="datetime1">
              <a:rPr lang="ru-RU" smtClean="0"/>
              <a:pPr/>
              <a:t>01.12.2023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5283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70E3CC68-AEAE-47A6-9F44-4FA6ECD045F6}" type="datetime1">
              <a:rPr lang="ru-RU" smtClean="0"/>
              <a:pPr/>
              <a:t>01.12.2023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16763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3AF61297-96D5-47D9-A057-97E3A0064DBB}" type="datetime1">
              <a:rPr lang="ru-RU" smtClean="0"/>
              <a:pPr/>
              <a:t>01.12.2023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68731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961368" y="0"/>
            <a:ext cx="7922736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721" y="1701800"/>
            <a:ext cx="3351927" cy="2844800"/>
          </a:xfrm>
        </p:spPr>
        <p:txBody>
          <a:bodyPr rtlCol="0" anchor="b">
            <a:normAutofit/>
          </a:bodyPr>
          <a:lstStyle>
            <a:lvl1pPr algn="l" rtl="0">
              <a:defRPr sz="2000" b="1"/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69236" y="482600"/>
            <a:ext cx="6805427" cy="58928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800"/>
            </a:lvl4pPr>
            <a:lvl5pPr algn="l" rtl="0">
              <a:defRPr sz="1800"/>
            </a:lvl5pPr>
            <a:lvl6pPr algn="l" rtl="0">
              <a:defRPr sz="1800"/>
            </a:lvl6pPr>
            <a:lvl7pPr algn="l" rtl="0">
              <a:defRPr sz="1800"/>
            </a:lvl7pPr>
            <a:lvl8pPr algn="l" rtl="0">
              <a:defRPr sz="1800"/>
            </a:lvl8pPr>
            <a:lvl9pPr algn="l" rtl="0">
              <a:defRPr sz="180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721" y="4648200"/>
            <a:ext cx="3351927" cy="17272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1600"/>
            </a:lvl1pPr>
            <a:lvl2pPr marL="609493" indent="0" algn="l" rtl="0">
              <a:buNone/>
              <a:defRPr sz="1600"/>
            </a:lvl2pPr>
            <a:lvl3pPr marL="1218987" indent="0" algn="l" rtl="0">
              <a:buNone/>
              <a:defRPr sz="1300"/>
            </a:lvl3pPr>
            <a:lvl4pPr marL="1828480" indent="0" algn="l" rtl="0">
              <a:buNone/>
              <a:defRPr sz="1200"/>
            </a:lvl4pPr>
            <a:lvl5pPr marL="2437973" indent="0" algn="l" rtl="0">
              <a:buNone/>
              <a:defRPr sz="1200"/>
            </a:lvl5pPr>
            <a:lvl6pPr marL="3047467" indent="0" algn="l" rtl="0">
              <a:buNone/>
              <a:defRPr sz="1200"/>
            </a:lvl6pPr>
            <a:lvl7pPr marL="3656960" indent="0" algn="l" rtl="0">
              <a:buNone/>
              <a:defRPr sz="1200"/>
            </a:lvl7pPr>
            <a:lvl8pPr marL="4266453" indent="0" algn="l" rtl="0">
              <a:buNone/>
              <a:defRPr sz="1200"/>
            </a:lvl8pPr>
            <a:lvl9pPr marL="4875947" indent="0" algn="l" rtl="0">
              <a:buNone/>
              <a:defRPr sz="1200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63A3AD06-A2F7-42F2-8394-5FE48A31B1CA}" type="datetime1">
              <a:rPr lang="ru-RU" smtClean="0"/>
              <a:pPr/>
              <a:t>01.12.2023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DFBB78A-01B4-41F2-96B0-677A4A28283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68072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2082258" y="0"/>
            <a:ext cx="802431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37765" y="4800600"/>
            <a:ext cx="7313295" cy="762000"/>
          </a:xfrm>
        </p:spPr>
        <p:txBody>
          <a:bodyPr rtlCol="0" anchor="b">
            <a:normAutofit/>
          </a:bodyPr>
          <a:lstStyle>
            <a:lvl1pPr algn="l" rtl="0">
              <a:defRPr sz="2000" b="1"/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437765" y="279401"/>
            <a:ext cx="7313295" cy="4448175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2800"/>
            </a:lvl1pPr>
            <a:lvl2pPr marL="609493" indent="0" algn="l" rtl="0">
              <a:buNone/>
              <a:defRPr sz="3700"/>
            </a:lvl2pPr>
            <a:lvl3pPr marL="1218987" indent="0" algn="l" rtl="0">
              <a:buNone/>
              <a:defRPr sz="3200"/>
            </a:lvl3pPr>
            <a:lvl4pPr marL="1828480" indent="0" algn="l" rtl="0">
              <a:buNone/>
              <a:defRPr sz="2700"/>
            </a:lvl4pPr>
            <a:lvl5pPr marL="2437973" indent="0" algn="l" rtl="0">
              <a:buNone/>
              <a:defRPr sz="2700"/>
            </a:lvl5pPr>
            <a:lvl6pPr marL="3047467" indent="0" algn="l" rtl="0">
              <a:buNone/>
              <a:defRPr sz="2700"/>
            </a:lvl6pPr>
            <a:lvl7pPr marL="3656960" indent="0" algn="l" rtl="0">
              <a:buNone/>
              <a:defRPr sz="2700"/>
            </a:lvl7pPr>
            <a:lvl8pPr marL="4266453" indent="0" algn="l" rtl="0">
              <a:buNone/>
              <a:defRPr sz="2700"/>
            </a:lvl8pPr>
            <a:lvl9pPr marL="4875947" indent="0" algn="l" rtl="0">
              <a:buNone/>
              <a:defRPr sz="2700"/>
            </a:lvl9pPr>
          </a:lstStyle>
          <a:p>
            <a:pPr rtl="0"/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437765" y="5562600"/>
            <a:ext cx="7313295" cy="8128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1600"/>
            </a:lvl1pPr>
            <a:lvl2pPr marL="609493" indent="0" algn="l" rtl="0">
              <a:buNone/>
              <a:defRPr sz="1600"/>
            </a:lvl2pPr>
            <a:lvl3pPr marL="1218987" indent="0" algn="l" rtl="0">
              <a:buNone/>
              <a:defRPr sz="1300"/>
            </a:lvl3pPr>
            <a:lvl4pPr marL="1828480" indent="0" algn="l" rtl="0">
              <a:buNone/>
              <a:defRPr sz="1200"/>
            </a:lvl4pPr>
            <a:lvl5pPr marL="2437973" indent="0" algn="l" rtl="0">
              <a:buNone/>
              <a:defRPr sz="1200"/>
            </a:lvl5pPr>
            <a:lvl6pPr marL="3047467" indent="0" algn="l" rtl="0">
              <a:buNone/>
              <a:defRPr sz="1200"/>
            </a:lvl6pPr>
            <a:lvl7pPr marL="3656960" indent="0" algn="l" rtl="0">
              <a:buNone/>
              <a:defRPr sz="1200"/>
            </a:lvl7pPr>
            <a:lvl8pPr marL="4266453" indent="0" algn="l" rtl="0">
              <a:buNone/>
              <a:defRPr sz="1200"/>
            </a:lvl8pPr>
            <a:lvl9pPr marL="4875947" indent="0" algn="l" rtl="0">
              <a:buNone/>
              <a:defRPr sz="1200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2DE9F9B5-42A6-4D3C-A117-7204DD0BD50D}" type="datetime1">
              <a:rPr lang="ru-RU" smtClean="0"/>
              <a:pPr/>
              <a:t>01.12.2023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DFBB78A-01B4-41F2-96B0-677A4A28283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21337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304721" y="0"/>
            <a:ext cx="11579384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ru-RU" dirty="0"/>
          </a:p>
        </p:txBody>
      </p:sp>
      <p:sp>
        <p:nvSpPr>
          <p:cNvPr id="2" name="Заполнитель заголовка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3970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pPr rtl="0"/>
            <a:r>
              <a:rPr lang="ru-RU" dirty="0"/>
              <a:t>Образец заголовка</a:t>
            </a:r>
          </a:p>
        </p:txBody>
      </p:sp>
      <p:sp>
        <p:nvSpPr>
          <p:cNvPr id="3" name="Замещающий текст 2"/>
          <p:cNvSpPr>
            <a:spLocks noGrp="1"/>
          </p:cNvSpPr>
          <p:nvPr>
            <p:ph type="body" idx="1"/>
          </p:nvPr>
        </p:nvSpPr>
        <p:spPr>
          <a:xfrm>
            <a:off x="1117309" y="1701800"/>
            <a:ext cx="10157354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 rtl="0"/>
            <a:r>
              <a:rPr lang="ru-RU" dirty="0"/>
              <a:t>Образец текста</a:t>
            </a:r>
          </a:p>
          <a:p>
            <a:pPr lvl="1" rtl="0"/>
            <a:r>
              <a:rPr lang="ru-RU" dirty="0"/>
              <a:t>Второй уровень</a:t>
            </a:r>
          </a:p>
          <a:p>
            <a:pPr lvl="2" rtl="0"/>
            <a:r>
              <a:rPr lang="ru-RU" dirty="0"/>
              <a:t>Третий уровень</a:t>
            </a:r>
          </a:p>
          <a:p>
            <a:pPr lvl="3" rtl="0"/>
            <a:r>
              <a:rPr lang="ru-RU" dirty="0"/>
              <a:t>Четвертый уровень</a:t>
            </a:r>
          </a:p>
          <a:p>
            <a:pPr lvl="4" rtl="0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1117309" y="6400801"/>
            <a:ext cx="2742486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l" rtl="0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40EAA6FA-49D8-40F0-9874-72AAFBF9C152}" type="datetime1">
              <a:rPr lang="ru-RU" smtClean="0"/>
              <a:pPr/>
              <a:t>01.12.2023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907842" y="6400801"/>
            <a:ext cx="6216301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ctr" rtl="0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pPr rt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167146" y="6400801"/>
            <a:ext cx="1107518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r" rtl="0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EB37DED6-D4C7-42EE-AB49-D2E39E64FDE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44047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9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75" r:id="rId8"/>
    <p:sldLayoutId id="2147483676" r:id="rId9"/>
    <p:sldLayoutId id="2147483677" r:id="rId10"/>
    <p:sldLayoutId id="2147483678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1218987" rtl="0" eaLnBrk="1" latinLnBrk="0" hangingPunct="1">
        <a:lnSpc>
          <a:spcPct val="85000"/>
        </a:lnSpc>
        <a:spcBef>
          <a:spcPct val="0"/>
        </a:spcBef>
        <a:buNone/>
        <a:tabLst/>
        <a:defRPr sz="4400" kern="1200" cap="none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5000"/>
        </a:lnSpc>
        <a:spcBef>
          <a:spcPts val="1866"/>
        </a:spcBef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31392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58037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584683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11328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437973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86461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91264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7885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://gia.edu.ru/ru/main/brief-glossary/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ivo.garant.ru/#/multilink/12125267/paragraph/7466/number/0" TargetMode="External"/><Relationship Id="rId2" Type="http://schemas.openxmlformats.org/officeDocument/2006/relationships/hyperlink" Target="http://ivo.garant.ru/#/document/57413333/entry/0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ru-RU" b="1" dirty="0"/>
              <a:t>Государственная итоговая аттестация</a:t>
            </a:r>
            <a:br>
              <a:rPr lang="ru-RU" b="1" dirty="0"/>
            </a:br>
            <a:r>
              <a:rPr lang="ru-RU" b="1" dirty="0"/>
              <a:t>2024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r>
              <a:rPr lang="ru-RU" dirty="0"/>
              <a:t>ГБОУ школа № 253</a:t>
            </a:r>
          </a:p>
        </p:txBody>
      </p:sp>
    </p:spTree>
    <p:extLst>
      <p:ext uri="{BB962C8B-B14F-4D97-AF65-F5344CB8AC3E}">
        <p14:creationId xmlns:p14="http://schemas.microsoft.com/office/powerpoint/2010/main" val="3650340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dirty="0"/>
              <a:t>ОГЭ по русскому языку</a:t>
            </a:r>
          </a:p>
        </p:txBody>
      </p:sp>
      <p:sp>
        <p:nvSpPr>
          <p:cNvPr id="14" name="Объект 13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0" indent="0" rtl="0">
              <a:buNone/>
            </a:pPr>
            <a:endParaRPr lang="ru-RU" sz="3200" i="1" dirty="0"/>
          </a:p>
          <a:p>
            <a:pPr>
              <a:buFont typeface="Wingdings" panose="05000000000000000000" pitchFamily="2" charset="2"/>
              <a:buChar char="Ø"/>
            </a:pPr>
            <a:r>
              <a:rPr lang="ru-RU" sz="4000" dirty="0"/>
              <a:t>разрешается использовать орфографические словари (выдается на ППЭ).</a:t>
            </a:r>
            <a:endParaRPr lang="ru-RU" sz="7200" i="1" dirty="0"/>
          </a:p>
        </p:txBody>
      </p:sp>
    </p:spTree>
    <p:extLst>
      <p:ext uri="{BB962C8B-B14F-4D97-AF65-F5344CB8AC3E}">
        <p14:creationId xmlns:p14="http://schemas.microsoft.com/office/powerpoint/2010/main" val="3900473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dirty="0"/>
              <a:t>ОГЭ по математике</a:t>
            </a:r>
          </a:p>
        </p:txBody>
      </p:sp>
      <p:sp>
        <p:nvSpPr>
          <p:cNvPr id="14" name="Объект 13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10000"/>
          </a:bodyPr>
          <a:lstStyle/>
          <a:p>
            <a:pPr marL="0" indent="0" rtl="0">
              <a:buNone/>
            </a:pPr>
            <a:endParaRPr lang="ru-RU" sz="3200" i="1" dirty="0"/>
          </a:p>
          <a:p>
            <a:pPr>
              <a:buFont typeface="Wingdings" panose="05000000000000000000" pitchFamily="2" charset="2"/>
              <a:buChar char="Ø"/>
            </a:pPr>
            <a:r>
              <a:rPr lang="ru-RU" sz="4000" dirty="0"/>
              <a:t>Разрешается пользоваться линейкой и непрограммируемым калькулятором;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4000" dirty="0"/>
              <a:t>Справочные материалы, которые можно использовать во время экзамена, выдаются каждому участнику ОГЭ вместе с текстом его экзаменационной работы</a:t>
            </a:r>
            <a:endParaRPr lang="ru-RU" sz="7200" i="1" dirty="0"/>
          </a:p>
        </p:txBody>
      </p:sp>
    </p:spTree>
    <p:extLst>
      <p:ext uri="{BB962C8B-B14F-4D97-AF65-F5344CB8AC3E}">
        <p14:creationId xmlns:p14="http://schemas.microsoft.com/office/powerpoint/2010/main" val="1057674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dirty="0"/>
              <a:t>ОГЭ по химии</a:t>
            </a:r>
          </a:p>
        </p:txBody>
      </p:sp>
      <p:sp>
        <p:nvSpPr>
          <p:cNvPr id="14" name="Объект 13"/>
          <p:cNvSpPr>
            <a:spLocks noGrp="1"/>
          </p:cNvSpPr>
          <p:nvPr>
            <p:ph idx="1"/>
          </p:nvPr>
        </p:nvSpPr>
        <p:spPr/>
        <p:txBody>
          <a:bodyPr rtlCol="0">
            <a:normAutofit fontScale="55000" lnSpcReduction="20000"/>
          </a:bodyPr>
          <a:lstStyle/>
          <a:p>
            <a:pPr marL="0" indent="0" rtl="0">
              <a:buNone/>
            </a:pPr>
            <a:endParaRPr lang="ru-RU" sz="3200" i="1" dirty="0"/>
          </a:p>
          <a:p>
            <a:pPr>
              <a:buFont typeface="Wingdings" panose="05000000000000000000" pitchFamily="2" charset="2"/>
              <a:buChar char="Ø"/>
            </a:pPr>
            <a:r>
              <a:rPr lang="ru-RU" sz="4000" dirty="0"/>
              <a:t>Можно пользоваться непрограммируемым калькулятором.</a:t>
            </a:r>
          </a:p>
          <a:p>
            <a:pPr marL="0" indent="0">
              <a:buNone/>
            </a:pPr>
            <a:r>
              <a:rPr lang="ru-RU" sz="4000" b="1" i="1" dirty="0"/>
              <a:t>Также к каждому варианту экзаменационной работы прилагаются следующие материалы: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4000" dirty="0"/>
              <a:t>комплект химических реактивов и лабораторное оборудование для проведения химических опытов, предусмотренных заданиями; 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4000" dirty="0"/>
              <a:t>периодическая система химических элементов Д.И. Менделеева;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4000" dirty="0"/>
              <a:t>таблица растворимости солей, кислот и оснований в воде;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4000" dirty="0"/>
              <a:t>электрохимический ряд напряжений металлов.</a:t>
            </a:r>
          </a:p>
        </p:txBody>
      </p:sp>
    </p:spTree>
    <p:extLst>
      <p:ext uri="{BB962C8B-B14F-4D97-AF65-F5344CB8AC3E}">
        <p14:creationId xmlns:p14="http://schemas.microsoft.com/office/powerpoint/2010/main" val="4200313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dirty="0"/>
              <a:t>ОГЭ по физике</a:t>
            </a:r>
          </a:p>
        </p:txBody>
      </p:sp>
      <p:sp>
        <p:nvSpPr>
          <p:cNvPr id="14" name="Объект 13"/>
          <p:cNvSpPr>
            <a:spLocks noGrp="1"/>
          </p:cNvSpPr>
          <p:nvPr>
            <p:ph idx="1"/>
          </p:nvPr>
        </p:nvSpPr>
        <p:spPr/>
        <p:txBody>
          <a:bodyPr rtlCol="0">
            <a:normAutofit fontScale="85000" lnSpcReduction="10000"/>
          </a:bodyPr>
          <a:lstStyle/>
          <a:p>
            <a:pPr marL="0" indent="0" rtl="0">
              <a:buNone/>
            </a:pPr>
            <a:endParaRPr lang="ru-RU" sz="3200" i="1" dirty="0"/>
          </a:p>
          <a:p>
            <a:pPr>
              <a:buFont typeface="Wingdings" panose="05000000000000000000" pitchFamily="2" charset="2"/>
              <a:buChar char="Ø"/>
            </a:pPr>
            <a:r>
              <a:rPr lang="ru-RU" sz="4000" dirty="0"/>
              <a:t>Разрешается пользоваться линейкой и непрограммируемым калькулятором.</a:t>
            </a:r>
          </a:p>
          <a:p>
            <a:pPr marL="0" indent="0">
              <a:buNone/>
            </a:pPr>
            <a:r>
              <a:rPr lang="ru-RU" sz="4000" b="1" i="1" dirty="0"/>
              <a:t>Также к каждому варианту экзаменационной работы прилагаются следующие материалы: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4000" dirty="0"/>
              <a:t>лабораторное оборудование для выполнения экспериментального задания.</a:t>
            </a:r>
          </a:p>
        </p:txBody>
      </p:sp>
    </p:spTree>
    <p:extLst>
      <p:ext uri="{BB962C8B-B14F-4D97-AF65-F5344CB8AC3E}">
        <p14:creationId xmlns:p14="http://schemas.microsoft.com/office/powerpoint/2010/main" val="3368506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dirty="0"/>
              <a:t>ОГЭ по биологии</a:t>
            </a:r>
          </a:p>
        </p:txBody>
      </p:sp>
      <p:sp>
        <p:nvSpPr>
          <p:cNvPr id="14" name="Объект 13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0" indent="0" rtl="0">
              <a:buNone/>
            </a:pPr>
            <a:endParaRPr lang="ru-RU" sz="3200" i="1" dirty="0"/>
          </a:p>
          <a:p>
            <a:pPr>
              <a:buFont typeface="Wingdings" panose="05000000000000000000" pitchFamily="2" charset="2"/>
              <a:buChar char="Ø"/>
            </a:pPr>
            <a:r>
              <a:rPr lang="ru-RU" sz="4000" dirty="0"/>
              <a:t>Можно пользоваться линейкой и непрограммируемым калькулятором.</a:t>
            </a:r>
          </a:p>
        </p:txBody>
      </p:sp>
    </p:spTree>
    <p:extLst>
      <p:ext uri="{BB962C8B-B14F-4D97-AF65-F5344CB8AC3E}">
        <p14:creationId xmlns:p14="http://schemas.microsoft.com/office/powerpoint/2010/main" val="3331308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dirty="0"/>
              <a:t>ОГЭ по географии</a:t>
            </a:r>
          </a:p>
        </p:txBody>
      </p:sp>
      <p:sp>
        <p:nvSpPr>
          <p:cNvPr id="14" name="Объект 13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0" indent="0" rtl="0">
              <a:buNone/>
            </a:pPr>
            <a:endParaRPr lang="ru-RU" sz="3200" i="1" dirty="0"/>
          </a:p>
          <a:p>
            <a:pPr>
              <a:buFont typeface="Wingdings" panose="05000000000000000000" pitchFamily="2" charset="2"/>
              <a:buChar char="Ø"/>
            </a:pPr>
            <a:r>
              <a:rPr lang="ru-RU" sz="4000" dirty="0"/>
              <a:t>Разрешено использование непрограммируемого калькулятора, линейки.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4000" dirty="0"/>
              <a:t>Географические атласы для 7, 8 и 9 классов (выдаются на ППЭ).</a:t>
            </a:r>
          </a:p>
        </p:txBody>
      </p:sp>
    </p:spTree>
    <p:extLst>
      <p:ext uri="{BB962C8B-B14F-4D97-AF65-F5344CB8AC3E}">
        <p14:creationId xmlns:p14="http://schemas.microsoft.com/office/powerpoint/2010/main" val="3586293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dirty="0"/>
              <a:t>ОГЭ по литературе</a:t>
            </a:r>
          </a:p>
        </p:txBody>
      </p:sp>
      <p:sp>
        <p:nvSpPr>
          <p:cNvPr id="14" name="Объект 13"/>
          <p:cNvSpPr>
            <a:spLocks noGrp="1"/>
          </p:cNvSpPr>
          <p:nvPr>
            <p:ph idx="1"/>
          </p:nvPr>
        </p:nvSpPr>
        <p:spPr/>
        <p:txBody>
          <a:bodyPr rtlCol="0">
            <a:normAutofit fontScale="85000" lnSpcReduction="10000"/>
          </a:bodyPr>
          <a:lstStyle/>
          <a:p>
            <a:pPr marL="0" indent="0" rtl="0">
              <a:buNone/>
            </a:pPr>
            <a:endParaRPr lang="ru-RU" sz="3200" i="1" dirty="0"/>
          </a:p>
          <a:p>
            <a:pPr>
              <a:buFont typeface="Wingdings" panose="05000000000000000000" pitchFamily="2" charset="2"/>
              <a:buChar char="Ø"/>
            </a:pPr>
            <a:r>
              <a:rPr lang="ru-RU" sz="4000" dirty="0"/>
              <a:t>Разрешено использование полных текстов художественных произведений и сборников лирики.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4000" dirty="0"/>
              <a:t>орфографический словарь.</a:t>
            </a:r>
          </a:p>
          <a:p>
            <a:pPr marL="0" indent="0">
              <a:buNone/>
            </a:pPr>
            <a:r>
              <a:rPr lang="ru-RU" sz="4000" dirty="0"/>
              <a:t>Данные словари, а также тексты и сборники предоставляются участникам ОГЭ в пункте проведения экзамена по их требованию.</a:t>
            </a:r>
          </a:p>
        </p:txBody>
      </p:sp>
    </p:spTree>
    <p:extLst>
      <p:ext uri="{BB962C8B-B14F-4D97-AF65-F5344CB8AC3E}">
        <p14:creationId xmlns:p14="http://schemas.microsoft.com/office/powerpoint/2010/main" val="2488426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dirty="0"/>
              <a:t>На экзамене запрещено!</a:t>
            </a:r>
          </a:p>
        </p:txBody>
      </p:sp>
      <p:sp>
        <p:nvSpPr>
          <p:cNvPr id="14" name="Объект 13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ru-RU" sz="3200" b="1" dirty="0"/>
              <a:t>средства связи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3200" b="1" dirty="0"/>
              <a:t>электронно-вычислительную технику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3200" b="1" dirty="0"/>
              <a:t>фото-, аудио- и видеоаппаратуру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3200" b="1" dirty="0"/>
              <a:t>справочные материалы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3200" b="1" dirty="0"/>
              <a:t>письменные заметки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3200" b="1" dirty="0"/>
              <a:t>иные средства хранения и передачи информации</a:t>
            </a:r>
            <a:endParaRPr lang="ru-RU" sz="6000" b="1" i="1" dirty="0"/>
          </a:p>
          <a:p>
            <a:pPr marL="0" indent="0" rtl="0">
              <a:buNone/>
            </a:pPr>
            <a:endParaRPr lang="ru-RU" sz="4800" i="1" dirty="0"/>
          </a:p>
        </p:txBody>
      </p:sp>
    </p:spTree>
    <p:extLst>
      <p:ext uri="{BB962C8B-B14F-4D97-AF65-F5344CB8AC3E}">
        <p14:creationId xmlns:p14="http://schemas.microsoft.com/office/powerpoint/2010/main" val="1927609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dirty="0"/>
              <a:t>Особенности проведения ОГЭ!</a:t>
            </a:r>
          </a:p>
        </p:txBody>
      </p:sp>
      <p:sp>
        <p:nvSpPr>
          <p:cNvPr id="14" name="Объект 13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0" indent="0">
              <a:buNone/>
            </a:pPr>
            <a:endParaRPr lang="ru-RU" sz="3200" b="1" dirty="0"/>
          </a:p>
          <a:p>
            <a:pPr marL="0" indent="0">
              <a:buNone/>
            </a:pPr>
            <a:r>
              <a:rPr lang="ru-RU" sz="3200" b="1" dirty="0"/>
              <a:t>Иностранные языки: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3200" b="1" i="1" dirty="0"/>
              <a:t>Две части – письменная часть и устная (проводится в два дня)</a:t>
            </a:r>
            <a:endParaRPr lang="ru-RU" sz="6000" b="1" i="1" dirty="0"/>
          </a:p>
          <a:p>
            <a:pPr marL="0" indent="0" rtl="0">
              <a:buNone/>
            </a:pPr>
            <a:endParaRPr lang="ru-RU" sz="4800" i="1" dirty="0"/>
          </a:p>
        </p:txBody>
      </p:sp>
    </p:spTree>
    <p:extLst>
      <p:ext uri="{BB962C8B-B14F-4D97-AF65-F5344CB8AC3E}">
        <p14:creationId xmlns:p14="http://schemas.microsoft.com/office/powerpoint/2010/main" val="2280864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dirty="0"/>
              <a:t>Особенности проведения ОГЭ!</a:t>
            </a:r>
          </a:p>
        </p:txBody>
      </p:sp>
      <p:sp>
        <p:nvSpPr>
          <p:cNvPr id="14" name="Объект 13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0" indent="0">
              <a:buNone/>
            </a:pPr>
            <a:endParaRPr lang="ru-RU" sz="3200" b="1" dirty="0"/>
          </a:p>
          <a:p>
            <a:pPr marL="0" indent="0">
              <a:buNone/>
            </a:pPr>
            <a:r>
              <a:rPr lang="ru-RU" sz="3200" b="1" dirty="0"/>
              <a:t>Физика: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3200" b="1" i="1" dirty="0"/>
              <a:t>Две части – письменная часть и лабораторный эксперимент (проводится в один день)</a:t>
            </a:r>
            <a:endParaRPr lang="ru-RU" sz="6000" b="1" i="1" dirty="0"/>
          </a:p>
          <a:p>
            <a:pPr marL="0" indent="0" rtl="0">
              <a:buNone/>
            </a:pPr>
            <a:endParaRPr lang="ru-RU" sz="4800" i="1" dirty="0"/>
          </a:p>
        </p:txBody>
      </p:sp>
    </p:spTree>
    <p:extLst>
      <p:ext uri="{BB962C8B-B14F-4D97-AF65-F5344CB8AC3E}">
        <p14:creationId xmlns:p14="http://schemas.microsoft.com/office/powerpoint/2010/main" val="3024369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ru-RU" sz="7200" b="1" dirty="0"/>
              <a:t>О</a:t>
            </a:r>
            <a:r>
              <a:rPr lang="ru-RU" b="1" dirty="0"/>
              <a:t>сновной</a:t>
            </a:r>
            <a:br>
              <a:rPr lang="ru-RU" b="1" dirty="0"/>
            </a:br>
            <a:r>
              <a:rPr lang="ru-RU" b="1" dirty="0"/>
              <a:t> </a:t>
            </a:r>
            <a:r>
              <a:rPr lang="ru-RU" sz="7200" b="1" dirty="0"/>
              <a:t>Г</a:t>
            </a:r>
            <a:r>
              <a:rPr lang="ru-RU" b="1" dirty="0"/>
              <a:t>осударственный</a:t>
            </a:r>
            <a:br>
              <a:rPr lang="ru-RU" b="1" dirty="0"/>
            </a:br>
            <a:r>
              <a:rPr lang="ru-RU" sz="7200" b="1" dirty="0"/>
              <a:t>Э</a:t>
            </a:r>
            <a:r>
              <a:rPr lang="ru-RU" b="1" dirty="0"/>
              <a:t>кзамен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r>
              <a:rPr lang="ru-RU" dirty="0"/>
              <a:t>ГБОУ школа № 253</a:t>
            </a:r>
          </a:p>
        </p:txBody>
      </p:sp>
    </p:spTree>
    <p:extLst>
      <p:ext uri="{BB962C8B-B14F-4D97-AF65-F5344CB8AC3E}">
        <p14:creationId xmlns:p14="http://schemas.microsoft.com/office/powerpoint/2010/main" val="1937245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dirty="0"/>
              <a:t>Особенности проведения ОГЭ!</a:t>
            </a:r>
          </a:p>
        </p:txBody>
      </p:sp>
      <p:sp>
        <p:nvSpPr>
          <p:cNvPr id="14" name="Объект 13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0" indent="0">
              <a:buNone/>
            </a:pPr>
            <a:endParaRPr lang="ru-RU" sz="3200" b="1" dirty="0"/>
          </a:p>
          <a:p>
            <a:pPr marL="0" indent="0">
              <a:buNone/>
            </a:pPr>
            <a:r>
              <a:rPr lang="ru-RU" sz="3200" b="1" dirty="0"/>
              <a:t>Химия: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3200" b="1" i="1" dirty="0"/>
              <a:t>Две части – письменная часть и лабораторный эксперимент (проводится в один день)</a:t>
            </a:r>
            <a:endParaRPr lang="ru-RU" sz="6000" b="1" i="1" dirty="0"/>
          </a:p>
          <a:p>
            <a:pPr marL="0" indent="0" rtl="0">
              <a:buNone/>
            </a:pPr>
            <a:endParaRPr lang="ru-RU" sz="4800" i="1" dirty="0"/>
          </a:p>
        </p:txBody>
      </p:sp>
    </p:spTree>
    <p:extLst>
      <p:ext uri="{BB962C8B-B14F-4D97-AF65-F5344CB8AC3E}">
        <p14:creationId xmlns:p14="http://schemas.microsoft.com/office/powerpoint/2010/main" val="4155944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dirty="0"/>
              <a:t>Особенности проведения ОГЭ!</a:t>
            </a:r>
          </a:p>
        </p:txBody>
      </p:sp>
      <p:sp>
        <p:nvSpPr>
          <p:cNvPr id="14" name="Объект 13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0" indent="0">
              <a:buNone/>
            </a:pPr>
            <a:endParaRPr lang="ru-RU" sz="3200" b="1" dirty="0"/>
          </a:p>
          <a:p>
            <a:pPr marL="0" indent="0">
              <a:buNone/>
            </a:pPr>
            <a:r>
              <a:rPr lang="ru-RU" sz="3200" b="1" dirty="0"/>
              <a:t>Информатика: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3200" b="1" i="1" dirty="0"/>
              <a:t>Две части – письменная часть и практическая работа на компьютере (проводится в один день)</a:t>
            </a:r>
            <a:endParaRPr lang="ru-RU" sz="6000" b="1" i="1" dirty="0"/>
          </a:p>
          <a:p>
            <a:pPr marL="0" indent="0" rtl="0">
              <a:buNone/>
            </a:pPr>
            <a:endParaRPr lang="ru-RU" sz="4800" i="1" dirty="0"/>
          </a:p>
        </p:txBody>
      </p:sp>
    </p:spTree>
    <p:extLst>
      <p:ext uri="{BB962C8B-B14F-4D97-AF65-F5344CB8AC3E}">
        <p14:creationId xmlns:p14="http://schemas.microsoft.com/office/powerpoint/2010/main" val="1223100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dirty="0"/>
              <a:t>Апелляция.</a:t>
            </a:r>
          </a:p>
        </p:txBody>
      </p:sp>
      <p:sp>
        <p:nvSpPr>
          <p:cNvPr id="14" name="Объект 13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20000"/>
          </a:bodyPr>
          <a:lstStyle/>
          <a:p>
            <a:pPr marL="0" indent="0" rtl="0">
              <a:buNone/>
            </a:pPr>
            <a:endParaRPr lang="ru-RU" sz="3200" i="1" dirty="0"/>
          </a:p>
          <a:p>
            <a:pPr marL="0" indent="0">
              <a:buNone/>
            </a:pPr>
            <a:r>
              <a:rPr lang="ru-RU" sz="4300" dirty="0"/>
              <a:t>Участники ГИА 9 вправе подать </a:t>
            </a:r>
            <a:r>
              <a:rPr lang="ru-RU" sz="4300" u="sng" dirty="0">
                <a:hlinkClick r:id="rId2"/>
              </a:rPr>
              <a:t>апелляцию</a:t>
            </a:r>
            <a:r>
              <a:rPr lang="ru-RU" sz="4300" dirty="0"/>
              <a:t> как по процедуре проведения экзаменов, так и о несогласии с полученными результатами в </a:t>
            </a:r>
            <a:r>
              <a:rPr lang="ru-RU" sz="4300" u="sng" dirty="0">
                <a:hlinkClick r:id="rId2"/>
              </a:rPr>
              <a:t>апелляционную  комиссию</a:t>
            </a:r>
            <a:r>
              <a:rPr lang="ru-RU" sz="4300" dirty="0"/>
              <a:t>. </a:t>
            </a:r>
            <a:br>
              <a:rPr lang="ru-RU" sz="4800" dirty="0"/>
            </a:br>
            <a:br>
              <a:rPr lang="ru-RU" sz="4800" dirty="0"/>
            </a:br>
            <a:endParaRPr lang="ru-RU" sz="4800" i="1" dirty="0"/>
          </a:p>
        </p:txBody>
      </p:sp>
    </p:spTree>
    <p:extLst>
      <p:ext uri="{BB962C8B-B14F-4D97-AF65-F5344CB8AC3E}">
        <p14:creationId xmlns:p14="http://schemas.microsoft.com/office/powerpoint/2010/main" val="1814615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dirty="0"/>
              <a:t>Апелляция.</a:t>
            </a:r>
          </a:p>
        </p:txBody>
      </p:sp>
      <p:sp>
        <p:nvSpPr>
          <p:cNvPr id="14" name="Объект 13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/>
          </a:bodyPr>
          <a:lstStyle/>
          <a:p>
            <a:pPr marL="0" indent="0" rtl="0">
              <a:buNone/>
            </a:pPr>
            <a:endParaRPr lang="ru-RU" sz="3200" i="1" dirty="0"/>
          </a:p>
          <a:p>
            <a:pPr marL="0" indent="0">
              <a:buNone/>
            </a:pPr>
            <a:r>
              <a:rPr lang="ru-RU" dirty="0"/>
              <a:t>Апелляционная комиссия: 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/>
              <a:t>принимает и рассматривает апелляции обучающихся по вопросам нарушения установленного порядка проведения ГИА, а также о несогласии с выставленными баллами;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/>
              <a:t>принимает по результатам рассмотрения апелляции решение об удовлетворении или отклонении апелляции обучающегося;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/>
              <a:t>информирует обучающегося, подавшего апелляцию, и (или) его родителей (законных представителей), а также ГЭК о принятом решении.</a:t>
            </a:r>
          </a:p>
          <a:p>
            <a:pPr marL="0" indent="0" rtl="0">
              <a:buNone/>
            </a:pPr>
            <a:endParaRPr lang="ru-RU" sz="4800" i="1" dirty="0"/>
          </a:p>
        </p:txBody>
      </p:sp>
    </p:spTree>
    <p:extLst>
      <p:ext uri="{BB962C8B-B14F-4D97-AF65-F5344CB8AC3E}">
        <p14:creationId xmlns:p14="http://schemas.microsoft.com/office/powerpoint/2010/main" val="1086844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dirty="0"/>
              <a:t>Апелляция.</a:t>
            </a:r>
          </a:p>
        </p:txBody>
      </p:sp>
      <p:sp>
        <p:nvSpPr>
          <p:cNvPr id="14" name="Объект 13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/>
          </a:bodyPr>
          <a:lstStyle/>
          <a:p>
            <a:pPr marL="0" indent="0" rtl="0">
              <a:buNone/>
            </a:pPr>
            <a:endParaRPr lang="ru-RU" sz="3200" i="1" dirty="0"/>
          </a:p>
          <a:p>
            <a:pPr marL="0" indent="0">
              <a:buNone/>
            </a:pPr>
            <a:r>
              <a:rPr lang="ru-RU" dirty="0"/>
              <a:t>Не рассматриваются апелляции по вопросам: 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/>
              <a:t>содержания и структуры экзаменационных материалов по учебным предметам;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/>
              <a:t>связанным с нарушением самими участниками ГИА 9 требований порядка проведения государственной итоговой аттестации;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/>
              <a:t>связанным с выполнением заданий экзаменационной работы с кратким ответом;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/>
              <a:t>неправильного оформления экзаменационной работы.</a:t>
            </a:r>
          </a:p>
          <a:p>
            <a:pPr marL="0" indent="0" rtl="0">
              <a:buNone/>
            </a:pPr>
            <a:endParaRPr lang="ru-RU" sz="4800" i="1" dirty="0"/>
          </a:p>
        </p:txBody>
      </p:sp>
    </p:spTree>
    <p:extLst>
      <p:ext uri="{BB962C8B-B14F-4D97-AF65-F5344CB8AC3E}">
        <p14:creationId xmlns:p14="http://schemas.microsoft.com/office/powerpoint/2010/main" val="2974659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dirty="0"/>
              <a:t>Результаты ОГЭ.</a:t>
            </a:r>
          </a:p>
        </p:txBody>
      </p:sp>
      <p:sp>
        <p:nvSpPr>
          <p:cNvPr id="14" name="Объект 13"/>
          <p:cNvSpPr>
            <a:spLocks noGrp="1"/>
          </p:cNvSpPr>
          <p:nvPr>
            <p:ph idx="1"/>
          </p:nvPr>
        </p:nvSpPr>
        <p:spPr/>
        <p:txBody>
          <a:bodyPr rtlCol="0">
            <a:normAutofit fontScale="85000" lnSpcReduction="20000"/>
          </a:bodyPr>
          <a:lstStyle/>
          <a:p>
            <a:pPr marL="0" indent="0" rtl="0">
              <a:buNone/>
            </a:pPr>
            <a:endParaRPr lang="ru-RU" sz="3200" i="1" dirty="0"/>
          </a:p>
          <a:p>
            <a:pPr marL="0" indent="0">
              <a:buNone/>
            </a:pPr>
            <a:r>
              <a:rPr lang="ru-RU" sz="4800" b="1" i="1" dirty="0"/>
              <a:t>Обработка и проверка экзаменационных работ занимает не более десяти календарных дней. </a:t>
            </a:r>
          </a:p>
          <a:p>
            <a:pPr marL="0" indent="0">
              <a:buNone/>
            </a:pPr>
            <a:r>
              <a:rPr lang="ru-RU" sz="4800" b="1" i="1" dirty="0"/>
              <a:t>С результатами экзаменов можно ознакомиться на портале </a:t>
            </a:r>
            <a:r>
              <a:rPr lang="en-US" sz="5600" b="1" i="1" u="sng" dirty="0"/>
              <a:t>ege.spb.ru</a:t>
            </a:r>
            <a:r>
              <a:rPr lang="ru-RU" sz="5600" b="1" i="1" u="sng" dirty="0"/>
              <a:t> </a:t>
            </a:r>
            <a:r>
              <a:rPr lang="ru-RU" sz="4800" b="1" i="1" dirty="0"/>
              <a:t>по данным паспорта, а также в школе.</a:t>
            </a:r>
          </a:p>
          <a:p>
            <a:pPr marL="0" indent="0">
              <a:buNone/>
            </a:pPr>
            <a:endParaRPr lang="ru-RU" sz="4800" b="1" i="1" dirty="0"/>
          </a:p>
          <a:p>
            <a:pPr marL="0" indent="0" rtl="0">
              <a:buNone/>
            </a:pPr>
            <a:endParaRPr lang="ru-RU" sz="4800" i="1" dirty="0"/>
          </a:p>
        </p:txBody>
      </p:sp>
    </p:spTree>
    <p:extLst>
      <p:ext uri="{BB962C8B-B14F-4D97-AF65-F5344CB8AC3E}">
        <p14:creationId xmlns:p14="http://schemas.microsoft.com/office/powerpoint/2010/main" val="2590567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dirty="0"/>
              <a:t>Результаты ОГЭ.</a:t>
            </a:r>
          </a:p>
        </p:txBody>
      </p:sp>
      <p:sp>
        <p:nvSpPr>
          <p:cNvPr id="14" name="Объект 13"/>
          <p:cNvSpPr>
            <a:spLocks noGrp="1"/>
          </p:cNvSpPr>
          <p:nvPr>
            <p:ph idx="1"/>
          </p:nvPr>
        </p:nvSpPr>
        <p:spPr/>
        <p:txBody>
          <a:bodyPr rtlCol="0">
            <a:normAutofit fontScale="47500" lnSpcReduction="20000"/>
          </a:bodyPr>
          <a:lstStyle/>
          <a:p>
            <a:pPr marL="0" indent="0" rtl="0">
              <a:buNone/>
            </a:pPr>
            <a:endParaRPr lang="ru-RU" sz="3200" i="1" dirty="0"/>
          </a:p>
          <a:p>
            <a:pPr marL="0" indent="0">
              <a:buNone/>
            </a:pPr>
            <a:r>
              <a:rPr lang="ru-RU" sz="4800" b="1" i="1" dirty="0"/>
              <a:t>Полученные результаты в первичных баллах (сумма баллов за правильно выполненные задания экзаменационной работы) переводятся в пятибалльную систему оценивания. </a:t>
            </a:r>
          </a:p>
          <a:p>
            <a:pPr marL="0" indent="0">
              <a:buNone/>
            </a:pPr>
            <a:endParaRPr lang="ru-RU" sz="4800" b="1" i="1" dirty="0"/>
          </a:p>
          <a:p>
            <a:pPr marL="0" indent="0">
              <a:buNone/>
            </a:pPr>
            <a:r>
              <a:rPr lang="ru-RU" sz="4800" b="1" i="1" dirty="0"/>
              <a:t>Результаты ГИА признаются удовлетворительными в случае, если обучающийся по учебным предметам набрал минимальное количество баллов, определенное органом исполнительной власти субъекта Российской Федерации, осуществляющим государственное управление в сфере образования, учредителем, загранучреждением. </a:t>
            </a:r>
          </a:p>
          <a:p>
            <a:pPr marL="0" indent="0" rtl="0">
              <a:buNone/>
            </a:pPr>
            <a:endParaRPr lang="ru-RU" sz="4800" i="1" dirty="0"/>
          </a:p>
        </p:txBody>
      </p:sp>
    </p:spTree>
    <p:extLst>
      <p:ext uri="{BB962C8B-B14F-4D97-AF65-F5344CB8AC3E}">
        <p14:creationId xmlns:p14="http://schemas.microsoft.com/office/powerpoint/2010/main" val="260917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dirty="0"/>
              <a:t>Результаты ОГЭ и аттестат.</a:t>
            </a:r>
          </a:p>
        </p:txBody>
      </p:sp>
      <p:sp>
        <p:nvSpPr>
          <p:cNvPr id="14" name="Объект 13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20000"/>
          </a:bodyPr>
          <a:lstStyle/>
          <a:p>
            <a:pPr marL="0" indent="0" rtl="0">
              <a:buNone/>
            </a:pPr>
            <a:endParaRPr lang="ru-RU" sz="3200" i="1" dirty="0"/>
          </a:p>
          <a:p>
            <a:pPr marL="0" indent="0">
              <a:buNone/>
            </a:pPr>
            <a:r>
              <a:rPr lang="ru-RU" sz="4800" b="1" i="1" dirty="0"/>
              <a:t>В 2024 году результаты, полученные на ГИА-9 по четырем предметам, будут влиять на итоговую отметку, выставляемую в аттестат об основном общем образовании, а также на получение аттестата.</a:t>
            </a:r>
          </a:p>
          <a:p>
            <a:pPr marL="0" indent="0">
              <a:buNone/>
            </a:pPr>
            <a:endParaRPr lang="ru-RU" sz="4800" b="1" i="1" dirty="0"/>
          </a:p>
          <a:p>
            <a:pPr marL="0" indent="0" rtl="0">
              <a:buNone/>
            </a:pPr>
            <a:endParaRPr lang="ru-RU" sz="4800" i="1" dirty="0"/>
          </a:p>
        </p:txBody>
      </p:sp>
    </p:spTree>
    <p:extLst>
      <p:ext uri="{BB962C8B-B14F-4D97-AF65-F5344CB8AC3E}">
        <p14:creationId xmlns:p14="http://schemas.microsoft.com/office/powerpoint/2010/main" val="4198103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dirty="0"/>
              <a:t>Результаты ОГЭ и аттестат.</a:t>
            </a:r>
          </a:p>
        </p:txBody>
      </p:sp>
      <p:sp>
        <p:nvSpPr>
          <p:cNvPr id="14" name="Объект 13"/>
          <p:cNvSpPr>
            <a:spLocks noGrp="1"/>
          </p:cNvSpPr>
          <p:nvPr>
            <p:ph idx="1"/>
          </p:nvPr>
        </p:nvSpPr>
        <p:spPr/>
        <p:txBody>
          <a:bodyPr rtlCol="0">
            <a:normAutofit fontScale="70000" lnSpcReduction="20000"/>
          </a:bodyPr>
          <a:lstStyle/>
          <a:p>
            <a:pPr marL="0" indent="0" rtl="0">
              <a:buNone/>
            </a:pPr>
            <a:endParaRPr lang="ru-RU" sz="3200" i="1" dirty="0"/>
          </a:p>
          <a:p>
            <a:pPr marL="0" indent="0">
              <a:buNone/>
            </a:pPr>
            <a:r>
              <a:rPr lang="ru-RU" sz="4800" b="1" i="1" dirty="0"/>
              <a:t>Итоговые отметки за 9 класс по учебным предметам "Русский язык« и двум учебным предметам, сдаваемым по выбору обучающегося, определяются как среднее арифметическое годовой и экзаменационной отметок выпускника и выставляются в аттестат целыми числами в соответствии с правилами математического округления.</a:t>
            </a:r>
          </a:p>
          <a:p>
            <a:pPr marL="0" indent="0">
              <a:buNone/>
            </a:pPr>
            <a:endParaRPr lang="ru-RU" sz="4800" b="1" i="1" dirty="0"/>
          </a:p>
          <a:p>
            <a:pPr marL="0" indent="0" rtl="0">
              <a:buNone/>
            </a:pPr>
            <a:endParaRPr lang="ru-RU" sz="4800" i="1" dirty="0"/>
          </a:p>
        </p:txBody>
      </p:sp>
    </p:spTree>
    <p:extLst>
      <p:ext uri="{BB962C8B-B14F-4D97-AF65-F5344CB8AC3E}">
        <p14:creationId xmlns:p14="http://schemas.microsoft.com/office/powerpoint/2010/main" val="2553687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dirty="0"/>
              <a:t>Результаты ОГЭ и аттестат.</a:t>
            </a:r>
          </a:p>
        </p:txBody>
      </p:sp>
      <p:sp>
        <p:nvSpPr>
          <p:cNvPr id="14" name="Объект 13"/>
          <p:cNvSpPr>
            <a:spLocks noGrp="1"/>
          </p:cNvSpPr>
          <p:nvPr>
            <p:ph idx="1"/>
          </p:nvPr>
        </p:nvSpPr>
        <p:spPr/>
        <p:txBody>
          <a:bodyPr rtlCol="0">
            <a:normAutofit fontScale="85000" lnSpcReduction="10000"/>
          </a:bodyPr>
          <a:lstStyle/>
          <a:p>
            <a:pPr marL="0" indent="0" rtl="0">
              <a:buNone/>
            </a:pPr>
            <a:endParaRPr lang="ru-RU" sz="3200" i="1" dirty="0"/>
          </a:p>
          <a:p>
            <a:pPr marL="0" indent="0">
              <a:buNone/>
            </a:pPr>
            <a:r>
              <a:rPr lang="ru-RU" sz="4800" b="1" i="1" dirty="0"/>
              <a:t>Итоговая отметка за 9 класс по учебному предмету «Математика» определяется как среднее арифметическое годовых отметок по учебным предметам "Алгебра" и "Геометрия" и экзаменационной отметки выпускника.</a:t>
            </a:r>
          </a:p>
          <a:p>
            <a:pPr marL="0" indent="0" rtl="0">
              <a:buNone/>
            </a:pPr>
            <a:endParaRPr lang="ru-RU" sz="4800" i="1" dirty="0"/>
          </a:p>
        </p:txBody>
      </p:sp>
    </p:spTree>
    <p:extLst>
      <p:ext uri="{BB962C8B-B14F-4D97-AF65-F5344CB8AC3E}">
        <p14:creationId xmlns:p14="http://schemas.microsoft.com/office/powerpoint/2010/main" val="4268768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dirty="0"/>
              <a:t>Выбор экзаменов</a:t>
            </a:r>
          </a:p>
        </p:txBody>
      </p:sp>
      <p:sp>
        <p:nvSpPr>
          <p:cNvPr id="14" name="Объект 13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marL="0" indent="0" rtl="0">
              <a:buNone/>
            </a:pPr>
            <a:r>
              <a:rPr lang="ru-RU" sz="3200" i="1" dirty="0"/>
              <a:t>Четыре обязательных экзамена: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ru-RU" sz="3600" i="1" dirty="0"/>
              <a:t>Русский язык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ru-RU" sz="3600" i="1" dirty="0"/>
              <a:t>Математика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ru-RU" sz="3600" i="1" dirty="0"/>
              <a:t>Два предмета по выбору учащегося:</a:t>
            </a:r>
          </a:p>
          <a:p>
            <a:pPr marL="853290" lvl="2" indent="0">
              <a:buNone/>
            </a:pPr>
            <a:r>
              <a:rPr lang="ru-RU" sz="3400" i="1" dirty="0"/>
              <a:t>физика, химия, информатика, биология, история, география, иностранный язык, обществознание, литература.</a:t>
            </a:r>
          </a:p>
        </p:txBody>
      </p:sp>
    </p:spTree>
    <p:extLst>
      <p:ext uri="{BB962C8B-B14F-4D97-AF65-F5344CB8AC3E}">
        <p14:creationId xmlns:p14="http://schemas.microsoft.com/office/powerpoint/2010/main" val="477962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dirty="0"/>
              <a:t>Отметки в аттестате.</a:t>
            </a:r>
          </a:p>
        </p:txBody>
      </p:sp>
      <p:sp>
        <p:nvSpPr>
          <p:cNvPr id="14" name="Объект 13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0" indent="0" rtl="0">
              <a:buNone/>
            </a:pPr>
            <a:endParaRPr lang="ru-RU" sz="3200" i="1" dirty="0"/>
          </a:p>
          <a:p>
            <a:pPr marL="0" indent="0">
              <a:buNone/>
            </a:pPr>
            <a:r>
              <a:rPr lang="ru-RU" sz="3400" b="1" i="1" dirty="0"/>
              <a:t>В аттестат об окончании девятого класса входят оценки по всем предметам, изучаемым на ступени основного общего образования по пятибалльной шкале. </a:t>
            </a:r>
          </a:p>
          <a:p>
            <a:pPr marL="0" indent="0">
              <a:buNone/>
            </a:pPr>
            <a:r>
              <a:rPr lang="ru-RU" sz="3400" b="1" i="1" dirty="0"/>
              <a:t>Аттестат выдается только при отсутствии академических задолженностей!</a:t>
            </a:r>
          </a:p>
          <a:p>
            <a:pPr marL="0" indent="0" rtl="0">
              <a:buNone/>
            </a:pPr>
            <a:endParaRPr lang="ru-RU" sz="4800" i="1" dirty="0"/>
          </a:p>
        </p:txBody>
      </p:sp>
    </p:spTree>
    <p:extLst>
      <p:ext uri="{BB962C8B-B14F-4D97-AF65-F5344CB8AC3E}">
        <p14:creationId xmlns:p14="http://schemas.microsoft.com/office/powerpoint/2010/main" val="2099440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dirty="0"/>
              <a:t>Аттестат с отличием.</a:t>
            </a:r>
          </a:p>
        </p:txBody>
      </p:sp>
      <p:sp>
        <p:nvSpPr>
          <p:cNvPr id="14" name="Объект 13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0" indent="0">
              <a:buNone/>
            </a:pPr>
            <a:endParaRPr lang="ru-RU" sz="3400" b="1" i="1" dirty="0"/>
          </a:p>
          <a:p>
            <a:pPr marL="0" indent="0">
              <a:buNone/>
            </a:pPr>
            <a:r>
              <a:rPr lang="ru-RU" sz="3400" b="1" i="1" dirty="0"/>
              <a:t>На аттестат с отличием в 9-м классе претендуют ученики, у которых итоговые отметки «Отлично» по всем предметам за ступень основного общего образования и успешно прошедших итоговую аттестацию без учета пересдач.</a:t>
            </a:r>
            <a:endParaRPr lang="ru-RU" sz="4800" i="1" dirty="0"/>
          </a:p>
        </p:txBody>
      </p:sp>
    </p:spTree>
    <p:extLst>
      <p:ext uri="{BB962C8B-B14F-4D97-AF65-F5344CB8AC3E}">
        <p14:creationId xmlns:p14="http://schemas.microsoft.com/office/powerpoint/2010/main" val="797723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dirty="0"/>
              <a:t>Результаты ОГЭ и аттестат.</a:t>
            </a:r>
          </a:p>
        </p:txBody>
      </p:sp>
      <p:sp>
        <p:nvSpPr>
          <p:cNvPr id="14" name="Объект 13"/>
          <p:cNvSpPr>
            <a:spLocks noGrp="1"/>
          </p:cNvSpPr>
          <p:nvPr>
            <p:ph idx="1"/>
          </p:nvPr>
        </p:nvSpPr>
        <p:spPr/>
        <p:txBody>
          <a:bodyPr rtlCol="0">
            <a:normAutofit fontScale="62500" lnSpcReduction="20000"/>
          </a:bodyPr>
          <a:lstStyle/>
          <a:p>
            <a:pPr marL="0" indent="0" rtl="0">
              <a:buNone/>
            </a:pPr>
            <a:endParaRPr lang="ru-RU" sz="3200" i="1" dirty="0"/>
          </a:p>
          <a:p>
            <a:pPr marL="0" indent="0">
              <a:buNone/>
            </a:pPr>
            <a:r>
              <a:rPr lang="ru-RU" sz="4800" b="1" i="1" dirty="0"/>
              <a:t>При прохождении ГИА-9 в 2024 году наличие неудовлетворительного результата </a:t>
            </a:r>
            <a:r>
              <a:rPr lang="ru-RU" sz="5700" b="1" i="1" dirty="0"/>
              <a:t>более чем по двум учебным предметам </a:t>
            </a:r>
            <a:r>
              <a:rPr lang="ru-RU" sz="4800" b="1" i="1" dirty="0"/>
              <a:t>не позволяет выпускнику повторно участвовать в экзаменах по данным учебным предметам в дополнительные сроки. </a:t>
            </a:r>
          </a:p>
          <a:p>
            <a:pPr marL="0" indent="0">
              <a:buNone/>
            </a:pPr>
            <a:r>
              <a:rPr lang="ru-RU" sz="4800" b="1" i="1" dirty="0"/>
              <a:t>Участие в ГИА для таких выпускников возможно не ранее 1 сентября 2024 года. </a:t>
            </a:r>
          </a:p>
          <a:p>
            <a:pPr marL="0" indent="0" rtl="0">
              <a:buNone/>
            </a:pPr>
            <a:endParaRPr lang="ru-RU" sz="4800" i="1" dirty="0"/>
          </a:p>
        </p:txBody>
      </p:sp>
    </p:spTree>
    <p:extLst>
      <p:ext uri="{BB962C8B-B14F-4D97-AF65-F5344CB8AC3E}">
        <p14:creationId xmlns:p14="http://schemas.microsoft.com/office/powerpoint/2010/main" val="3769488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dirty="0"/>
              <a:t>Ответственность за ГИА.</a:t>
            </a:r>
          </a:p>
        </p:txBody>
      </p:sp>
      <p:sp>
        <p:nvSpPr>
          <p:cNvPr id="14" name="Объект 13"/>
          <p:cNvSpPr>
            <a:spLocks noGrp="1"/>
          </p:cNvSpPr>
          <p:nvPr>
            <p:ph idx="1"/>
          </p:nvPr>
        </p:nvSpPr>
        <p:spPr/>
        <p:txBody>
          <a:bodyPr rtlCol="0"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/>
              <a:t>Кодекс Российской Федерации об административных правонарушениях от 30 декабря 2001 г. N 195-ФЗ</a:t>
            </a:r>
          </a:p>
          <a:p>
            <a:r>
              <a:rPr lang="ru-RU" b="1" dirty="0"/>
              <a:t>Статья 13.14. Разглашение информации с ограниченным доступом</a:t>
            </a:r>
          </a:p>
          <a:p>
            <a:pPr marL="0" indent="0">
              <a:buNone/>
            </a:pPr>
            <a:r>
              <a:rPr lang="ru-RU" dirty="0"/>
              <a:t>Разглашение </a:t>
            </a:r>
            <a:r>
              <a:rPr lang="ru-RU" dirty="0">
                <a:hlinkClick r:id="rId2"/>
              </a:rPr>
              <a:t>информации</a:t>
            </a:r>
            <a:r>
              <a:rPr lang="ru-RU" dirty="0"/>
              <a:t>, доступ к которой ограничен федеральным законом - влечет наложение административного штрафа на граждан в размере </a:t>
            </a:r>
            <a:r>
              <a:rPr lang="ru-RU" sz="3300" b="1" dirty="0"/>
              <a:t>от пяти тысяч до десяти тысяч рублей</a:t>
            </a:r>
            <a:r>
              <a:rPr lang="ru-RU" dirty="0"/>
              <a:t>.</a:t>
            </a:r>
          </a:p>
          <a:p>
            <a:r>
              <a:rPr lang="ru-RU" b="1" dirty="0"/>
              <a:t>Статья 19.30. Нарушение требований к ведению образовательной деятельности и организации образовательного процесса</a:t>
            </a:r>
          </a:p>
          <a:p>
            <a:pPr marL="0" indent="0">
              <a:buNone/>
            </a:pPr>
            <a:r>
              <a:rPr lang="ru-RU" dirty="0"/>
              <a:t>Пункт 4. Умышленное искажение результатов государственной итоговой аттестации и предусмотренных законодательством об образовании олимпиад школьников, а равно нарушение установленного законодательством об образовании </a:t>
            </a:r>
            <a:r>
              <a:rPr lang="ru-RU" dirty="0">
                <a:hlinkClick r:id="rId3"/>
              </a:rPr>
              <a:t>порядка</a:t>
            </a:r>
            <a:r>
              <a:rPr lang="ru-RU" dirty="0"/>
              <a:t> проведения государственной итоговой аттестации - влечет наложение административного штрафа на граждан в размере </a:t>
            </a:r>
            <a:r>
              <a:rPr lang="ru-RU" sz="3300" b="1" dirty="0"/>
              <a:t>от</a:t>
            </a:r>
            <a:r>
              <a:rPr lang="ru-RU" dirty="0"/>
              <a:t> </a:t>
            </a:r>
            <a:r>
              <a:rPr lang="ru-RU" sz="3100" b="1" dirty="0"/>
              <a:t>трех тысяч до пяти тысяч рублей</a:t>
            </a:r>
            <a:r>
              <a:rPr lang="ru-RU" dirty="0"/>
              <a:t>.</a:t>
            </a:r>
          </a:p>
          <a:p>
            <a:pPr marL="0" indent="0">
              <a:buNone/>
            </a:pPr>
            <a:endParaRPr lang="ru-RU" sz="4800" i="1" dirty="0"/>
          </a:p>
        </p:txBody>
      </p:sp>
    </p:spTree>
    <p:extLst>
      <p:ext uri="{BB962C8B-B14F-4D97-AF65-F5344CB8AC3E}">
        <p14:creationId xmlns:p14="http://schemas.microsoft.com/office/powerpoint/2010/main" val="3370865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dirty="0"/>
              <a:t>Срок подачи заявления</a:t>
            </a:r>
          </a:p>
        </p:txBody>
      </p:sp>
      <p:sp>
        <p:nvSpPr>
          <p:cNvPr id="14" name="Объект 13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marL="0" indent="0" rtl="0">
              <a:buNone/>
            </a:pPr>
            <a:endParaRPr lang="ru-RU" sz="3200" i="1" dirty="0"/>
          </a:p>
          <a:p>
            <a:pPr marL="0" indent="0" rtl="0">
              <a:buNone/>
            </a:pPr>
            <a:r>
              <a:rPr lang="ru-RU" sz="4800" b="1" i="1" dirty="0"/>
              <a:t>До 1-го марта 2024 года.</a:t>
            </a:r>
          </a:p>
          <a:p>
            <a:pPr marL="0" indent="0" rtl="0">
              <a:buNone/>
            </a:pPr>
            <a:endParaRPr lang="ru-RU" sz="4800" i="1" dirty="0"/>
          </a:p>
          <a:p>
            <a:pPr marL="0" indent="0" rtl="0">
              <a:buNone/>
            </a:pPr>
            <a:r>
              <a:rPr lang="ru-RU" sz="4800" i="1" dirty="0"/>
              <a:t>Заявление подается в школе.</a:t>
            </a:r>
            <a:endParaRPr lang="ru-RU" sz="5400" i="1" dirty="0"/>
          </a:p>
        </p:txBody>
      </p:sp>
    </p:spTree>
    <p:extLst>
      <p:ext uri="{BB962C8B-B14F-4D97-AF65-F5344CB8AC3E}">
        <p14:creationId xmlns:p14="http://schemas.microsoft.com/office/powerpoint/2010/main" val="1706556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dirty="0"/>
              <a:t>Учащиеся с ОВЗ и дети-инвалиды.</a:t>
            </a:r>
          </a:p>
        </p:txBody>
      </p:sp>
      <p:sp>
        <p:nvSpPr>
          <p:cNvPr id="14" name="Объект 13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10000"/>
          </a:bodyPr>
          <a:lstStyle/>
          <a:p>
            <a:pPr marL="0" indent="0" rtl="0">
              <a:buNone/>
            </a:pPr>
            <a:endParaRPr lang="ru-RU" sz="3200" i="1" dirty="0"/>
          </a:p>
          <a:p>
            <a:pPr marL="0" indent="0">
              <a:buNone/>
            </a:pPr>
            <a:r>
              <a:rPr lang="ru-RU" sz="4800" b="1" i="1" dirty="0"/>
              <a:t>Учащиеся с ОВЗ по заключению ГПМПК  и дети-инвалиды имеют право на сдачу государственного выпускного экзамена, а также на увеличение продолжительности экзамена на 1,5 часа.</a:t>
            </a:r>
          </a:p>
          <a:p>
            <a:pPr marL="0" indent="0" rtl="0">
              <a:buNone/>
            </a:pPr>
            <a:endParaRPr lang="ru-RU" sz="4800" i="1" dirty="0"/>
          </a:p>
        </p:txBody>
      </p:sp>
    </p:spTree>
    <p:extLst>
      <p:ext uri="{BB962C8B-B14F-4D97-AF65-F5344CB8AC3E}">
        <p14:creationId xmlns:p14="http://schemas.microsoft.com/office/powerpoint/2010/main" val="3733725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dirty="0"/>
              <a:t>Допуск к ГИА.</a:t>
            </a:r>
          </a:p>
        </p:txBody>
      </p:sp>
      <p:sp>
        <p:nvSpPr>
          <p:cNvPr id="14" name="Объект 13"/>
          <p:cNvSpPr>
            <a:spLocks noGrp="1"/>
          </p:cNvSpPr>
          <p:nvPr>
            <p:ph idx="1"/>
          </p:nvPr>
        </p:nvSpPr>
        <p:spPr/>
        <p:txBody>
          <a:bodyPr rtlCol="0">
            <a:normAutofit fontScale="85000" lnSpcReduction="20000"/>
          </a:bodyPr>
          <a:lstStyle/>
          <a:p>
            <a:pPr marL="0" indent="0" rtl="0">
              <a:buNone/>
            </a:pPr>
            <a:endParaRPr lang="ru-RU" sz="3200" i="1" dirty="0"/>
          </a:p>
          <a:p>
            <a:pPr marL="0" indent="0">
              <a:buNone/>
            </a:pPr>
            <a:r>
              <a:rPr lang="ru-RU" sz="4800" b="1" i="1" dirty="0"/>
              <a:t>К ГИА допускаются обучающиеся, не имеющие академической задолженности и в полном объеме выполнившие учебный план или индивидуальный учебный план, а также получившие «зачет» на итоговом собеседовании по русскому языку.</a:t>
            </a:r>
            <a:endParaRPr lang="ru-RU" sz="4800" i="1" dirty="0"/>
          </a:p>
        </p:txBody>
      </p:sp>
    </p:spTree>
    <p:extLst>
      <p:ext uri="{BB962C8B-B14F-4D97-AF65-F5344CB8AC3E}">
        <p14:creationId xmlns:p14="http://schemas.microsoft.com/office/powerpoint/2010/main" val="1667953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dirty="0"/>
              <a:t>Допуск к ГИА.</a:t>
            </a:r>
          </a:p>
        </p:txBody>
      </p:sp>
      <p:sp>
        <p:nvSpPr>
          <p:cNvPr id="14" name="Объект 13"/>
          <p:cNvSpPr>
            <a:spLocks noGrp="1"/>
          </p:cNvSpPr>
          <p:nvPr>
            <p:ph idx="1"/>
          </p:nvPr>
        </p:nvSpPr>
        <p:spPr/>
        <p:txBody>
          <a:bodyPr rtlCol="0">
            <a:normAutofit fontScale="77500" lnSpcReduction="20000"/>
          </a:bodyPr>
          <a:lstStyle/>
          <a:p>
            <a:pPr marL="0" indent="0" rtl="0">
              <a:buNone/>
            </a:pPr>
            <a:endParaRPr lang="ru-RU" sz="3200" i="1" dirty="0"/>
          </a:p>
          <a:p>
            <a:pPr marL="0" indent="0">
              <a:buNone/>
            </a:pPr>
            <a:r>
              <a:rPr lang="ru-RU" sz="4800" b="1" i="1" dirty="0"/>
              <a:t>Тех, кто стал победителем или призёром заключительного этапа всероссийской олимпиады школьников, тех, кто был в числе сборных команд РФ, участвовавших в международных олимпиадах, освобождаются от прохождения ГИА-9 по учебному предмету, соответствующему профилю </a:t>
            </a:r>
            <a:r>
              <a:rPr lang="ru-RU" sz="4800" b="1" i="1"/>
              <a:t>олимпиады.</a:t>
            </a:r>
            <a:endParaRPr lang="ru-RU" sz="4800" i="1" dirty="0"/>
          </a:p>
        </p:txBody>
      </p:sp>
    </p:spTree>
    <p:extLst>
      <p:ext uri="{BB962C8B-B14F-4D97-AF65-F5344CB8AC3E}">
        <p14:creationId xmlns:p14="http://schemas.microsoft.com/office/powerpoint/2010/main" val="534831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dirty="0"/>
              <a:t>На экзамене нужно иметь с собой!</a:t>
            </a:r>
          </a:p>
        </p:txBody>
      </p:sp>
      <p:sp>
        <p:nvSpPr>
          <p:cNvPr id="14" name="Объект 13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0" indent="0" rtl="0">
              <a:buNone/>
            </a:pPr>
            <a:endParaRPr lang="ru-RU" sz="3200" i="1" dirty="0"/>
          </a:p>
          <a:p>
            <a:pPr rtl="0">
              <a:buFont typeface="Wingdings" panose="05000000000000000000" pitchFamily="2" charset="2"/>
              <a:buChar char="Ø"/>
            </a:pPr>
            <a:r>
              <a:rPr lang="ru-RU" sz="4800" b="1" i="1" dirty="0"/>
              <a:t>Документ удостоверяющий личность (паспорт)</a:t>
            </a:r>
          </a:p>
          <a:p>
            <a:pPr rtl="0">
              <a:buFont typeface="Wingdings" panose="05000000000000000000" pitchFamily="2" charset="2"/>
              <a:buChar char="Ø"/>
            </a:pPr>
            <a:r>
              <a:rPr lang="ru-RU" sz="4800" b="1" i="1" dirty="0"/>
              <a:t>Черную </a:t>
            </a:r>
            <a:r>
              <a:rPr lang="ru-RU" sz="4800" b="1" i="1" dirty="0" err="1"/>
              <a:t>гелевую</a:t>
            </a:r>
            <a:r>
              <a:rPr lang="ru-RU" sz="4800" b="1" i="1" dirty="0"/>
              <a:t> ручку</a:t>
            </a:r>
          </a:p>
          <a:p>
            <a:pPr marL="0" indent="0" rtl="0">
              <a:buNone/>
            </a:pPr>
            <a:endParaRPr lang="ru-RU" sz="4800" i="1" dirty="0"/>
          </a:p>
        </p:txBody>
      </p:sp>
    </p:spTree>
    <p:extLst>
      <p:ext uri="{BB962C8B-B14F-4D97-AF65-F5344CB8AC3E}">
        <p14:creationId xmlns:p14="http://schemas.microsoft.com/office/powerpoint/2010/main" val="1892769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Объект 13"/>
          <p:cNvSpPr>
            <a:spLocks noGrp="1"/>
          </p:cNvSpPr>
          <p:nvPr>
            <p:ph idx="1"/>
          </p:nvPr>
        </p:nvSpPr>
        <p:spPr>
          <a:xfrm>
            <a:off x="981844" y="620688"/>
            <a:ext cx="10157354" cy="4470400"/>
          </a:xfrm>
        </p:spPr>
        <p:txBody>
          <a:bodyPr rtlCol="0">
            <a:normAutofit fontScale="77500" lnSpcReduction="20000"/>
          </a:bodyPr>
          <a:lstStyle/>
          <a:p>
            <a:pPr marL="0" indent="0" rtl="0">
              <a:buNone/>
            </a:pPr>
            <a:endParaRPr lang="ru-RU" sz="3200" i="1" dirty="0"/>
          </a:p>
          <a:p>
            <a:pPr marL="0" indent="0">
              <a:buNone/>
            </a:pPr>
            <a:r>
              <a:rPr lang="ru-RU" sz="4800" b="1" i="1" dirty="0"/>
              <a:t>Перечень дополнительных устройств, которыми разрешается пользоваться во время экзаменов по каждому предмету ОГЭ, ежегодно утверждается совместным приказом Министерства просвещения Российской Федерации и Федеральной службы по надзору в сфере образования и науки.</a:t>
            </a:r>
            <a:endParaRPr lang="ru-RU" sz="4800" i="1" dirty="0"/>
          </a:p>
        </p:txBody>
      </p:sp>
    </p:spTree>
    <p:extLst>
      <p:ext uri="{BB962C8B-B14F-4D97-AF65-F5344CB8AC3E}">
        <p14:creationId xmlns:p14="http://schemas.microsoft.com/office/powerpoint/2010/main" val="1664297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Книги в формате 16 x 9">
  <a:themeElements>
    <a:clrScheme name="Books_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9412013_TF02787940_TF02787940.potx" id="{BDCEC835-C025-45C0-8AD5-9D778732CF6A}" vid="{4E9A813A-BC9F-4772-8185-0F17D630CF68}"/>
    </a:ext>
  </a:extLst>
</a:theme>
</file>

<file path=ppt/theme/theme2.xml><?xml version="1.0" encoding="utf-8"?>
<a:theme xmlns:a="http://schemas.openxmlformats.org/drawingml/2006/main" name="Тема Offic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ocPublishedLinkedAssetsLookup xmlns="4873beb7-5857-4685-be1f-d57550cc96cc" xsi:nil="true"/>
    <ApprovalStatus xmlns="4873beb7-5857-4685-be1f-d57550cc96cc">InProgress</ApprovalStatus>
    <MarketSpecific xmlns="4873beb7-5857-4685-be1f-d57550cc96cc">false</MarketSpecific>
    <LocComments xmlns="4873beb7-5857-4685-be1f-d57550cc96cc" xsi:nil="true"/>
    <LocLastLocAttemptVersionTypeLookup xmlns="4873beb7-5857-4685-be1f-d57550cc96cc" xsi:nil="true"/>
    <DirectSourceMarket xmlns="4873beb7-5857-4685-be1f-d57550cc96cc" xsi:nil="true"/>
    <ThumbnailAssetId xmlns="4873beb7-5857-4685-be1f-d57550cc96cc" xsi:nil="true"/>
    <PrimaryImageGen xmlns="4873beb7-5857-4685-be1f-d57550cc96cc">false</PrimaryImageGen>
    <LocNewPublishedVersionLookup xmlns="4873beb7-5857-4685-be1f-d57550cc96cc" xsi:nil="true"/>
    <LegacyData xmlns="4873beb7-5857-4685-be1f-d57550cc96cc" xsi:nil="true"/>
    <LocRecommendedHandoff xmlns="4873beb7-5857-4685-be1f-d57550cc96cc" xsi:nil="true"/>
    <BusinessGroup xmlns="4873beb7-5857-4685-be1f-d57550cc96cc" xsi:nil="true"/>
    <BlockPublish xmlns="4873beb7-5857-4685-be1f-d57550cc96cc">false</BlockPublish>
    <TPFriendlyName xmlns="4873beb7-5857-4685-be1f-d57550cc96cc" xsi:nil="true"/>
    <LocOverallPublishStatusLookup xmlns="4873beb7-5857-4685-be1f-d57550cc96cc" xsi:nil="true"/>
    <NumericId xmlns="4873beb7-5857-4685-be1f-d57550cc96cc" xsi:nil="true"/>
    <APEditor xmlns="4873beb7-5857-4685-be1f-d57550cc96cc">
      <UserInfo>
        <DisplayName/>
        <AccountId xsi:nil="true"/>
        <AccountType/>
      </UserInfo>
    </APEditor>
    <SourceTitle xmlns="4873beb7-5857-4685-be1f-d57550cc96cc" xsi:nil="true"/>
    <OpenTemplate xmlns="4873beb7-5857-4685-be1f-d57550cc96cc">true</OpenTemplate>
    <LocOverallLocStatusLookup xmlns="4873beb7-5857-4685-be1f-d57550cc96cc" xsi:nil="true"/>
    <UALocComments xmlns="4873beb7-5857-4685-be1f-d57550cc96cc" xsi:nil="true"/>
    <ParentAssetId xmlns="4873beb7-5857-4685-be1f-d57550cc96cc" xsi:nil="true"/>
    <IntlLangReviewDate xmlns="4873beb7-5857-4685-be1f-d57550cc96cc" xsi:nil="true"/>
    <FeatureTagsTaxHTField0 xmlns="4873beb7-5857-4685-be1f-d57550cc96cc">
      <Terms xmlns="http://schemas.microsoft.com/office/infopath/2007/PartnerControls"/>
    </FeatureTagsTaxHTField0>
    <PublishStatusLookup xmlns="4873beb7-5857-4685-be1f-d57550cc96cc">
      <Value>1345039</Value>
    </PublishStatusLookup>
    <Providers xmlns="4873beb7-5857-4685-be1f-d57550cc96cc" xsi:nil="true"/>
    <MachineTranslated xmlns="4873beb7-5857-4685-be1f-d57550cc96cc">false</MachineTranslated>
    <OriginalSourceMarket xmlns="4873beb7-5857-4685-be1f-d57550cc96cc" xsi:nil="true"/>
    <APDescription xmlns="4873beb7-5857-4685-be1f-d57550cc96cc">The bookstacks present on most slides  make this a good choice for students, teachers, reading enthusiasts, and others in education. This presentation template contains multiple slide layouts in widescreen format (16x9) and includes a sample table and chart that you can easily  modify.</APDescription>
    <ClipArtFilename xmlns="4873beb7-5857-4685-be1f-d57550cc96cc" xsi:nil="true"/>
    <ContentItem xmlns="4873beb7-5857-4685-be1f-d57550cc96cc" xsi:nil="true"/>
    <TPInstallLocation xmlns="4873beb7-5857-4685-be1f-d57550cc96cc" xsi:nil="true"/>
    <PublishTargets xmlns="4873beb7-5857-4685-be1f-d57550cc96cc">OfficeOnlineVNext</PublishTargets>
    <TimesCloned xmlns="4873beb7-5857-4685-be1f-d57550cc96cc" xsi:nil="true"/>
    <AssetStart xmlns="4873beb7-5857-4685-be1f-d57550cc96cc">2011-11-26T00:00:00+00:00</AssetStart>
    <Provider xmlns="4873beb7-5857-4685-be1f-d57550cc96cc" xsi:nil="true"/>
    <AcquiredFrom xmlns="4873beb7-5857-4685-be1f-d57550cc96cc">Internal MS</AcquiredFrom>
    <FriendlyTitle xmlns="4873beb7-5857-4685-be1f-d57550cc96cc" xsi:nil="true"/>
    <LastHandOff xmlns="4873beb7-5857-4685-be1f-d57550cc96cc" xsi:nil="true"/>
    <TPClientViewer xmlns="4873beb7-5857-4685-be1f-d57550cc96cc" xsi:nil="true"/>
    <TemplateStatus xmlns="4873beb7-5857-4685-be1f-d57550cc96cc">Complete</TemplateStatus>
    <Downloads xmlns="4873beb7-5857-4685-be1f-d57550cc96cc">0</Downloads>
    <OOCacheId xmlns="4873beb7-5857-4685-be1f-d57550cc96cc" xsi:nil="true"/>
    <IsDeleted xmlns="4873beb7-5857-4685-be1f-d57550cc96cc">false</IsDeleted>
    <LocPublishedDependentAssetsLookup xmlns="4873beb7-5857-4685-be1f-d57550cc96cc" xsi:nil="true"/>
    <AssetExpire xmlns="4873beb7-5857-4685-be1f-d57550cc96cc">2029-05-12T07:00:00+00:00</AssetExpire>
    <DSATActionTaken xmlns="4873beb7-5857-4685-be1f-d57550cc96cc" xsi:nil="true"/>
    <CSXSubmissionMarket xmlns="4873beb7-5857-4685-be1f-d57550cc96cc" xsi:nil="true"/>
    <TPExecutable xmlns="4873beb7-5857-4685-be1f-d57550cc96cc" xsi:nil="true"/>
    <EditorialTags xmlns="4873beb7-5857-4685-be1f-d57550cc96cc" xsi:nil="true"/>
    <SubmitterId xmlns="4873beb7-5857-4685-be1f-d57550cc96cc" xsi:nil="true"/>
    <ApprovalLog xmlns="4873beb7-5857-4685-be1f-d57550cc96cc" xsi:nil="true"/>
    <AssetType xmlns="4873beb7-5857-4685-be1f-d57550cc96cc">TP</AssetType>
    <BugNumber xmlns="4873beb7-5857-4685-be1f-d57550cc96cc" xsi:nil="true"/>
    <CSXSubmissionDate xmlns="4873beb7-5857-4685-be1f-d57550cc96cc" xsi:nil="true"/>
    <CSXUpdate xmlns="4873beb7-5857-4685-be1f-d57550cc96cc">false</CSXUpdate>
    <Milestone xmlns="4873beb7-5857-4685-be1f-d57550cc96cc" xsi:nil="true"/>
    <RecommendationsModifier xmlns="4873beb7-5857-4685-be1f-d57550cc96cc" xsi:nil="true"/>
    <OriginAsset xmlns="4873beb7-5857-4685-be1f-d57550cc96cc" xsi:nil="true"/>
    <TPComponent xmlns="4873beb7-5857-4685-be1f-d57550cc96cc" xsi:nil="true"/>
    <AssetId xmlns="4873beb7-5857-4685-be1f-d57550cc96cc">TP102787939</AssetId>
    <IntlLocPriority xmlns="4873beb7-5857-4685-be1f-d57550cc96cc" xsi:nil="true"/>
    <PolicheckWords xmlns="4873beb7-5857-4685-be1f-d57550cc96cc" xsi:nil="true"/>
    <TPLaunchHelpLink xmlns="4873beb7-5857-4685-be1f-d57550cc96cc" xsi:nil="true"/>
    <TPApplication xmlns="4873beb7-5857-4685-be1f-d57550cc96cc" xsi:nil="true"/>
    <CrawlForDependencies xmlns="4873beb7-5857-4685-be1f-d57550cc96cc">false</CrawlForDependencies>
    <HandoffToMSDN xmlns="4873beb7-5857-4685-be1f-d57550cc96cc" xsi:nil="true"/>
    <PlannedPubDate xmlns="4873beb7-5857-4685-be1f-d57550cc96cc" xsi:nil="true"/>
    <IntlLangReviewer xmlns="4873beb7-5857-4685-be1f-d57550cc96cc" xsi:nil="true"/>
    <TrustLevel xmlns="4873beb7-5857-4685-be1f-d57550cc96cc">1 Microsoft Managed Content</TrustLevel>
    <LocLastLocAttemptVersionLookup xmlns="4873beb7-5857-4685-be1f-d57550cc96cc">694216</LocLastLocAttemptVersionLookup>
    <LocProcessedForHandoffsLookup xmlns="4873beb7-5857-4685-be1f-d57550cc96cc" xsi:nil="true"/>
    <IsSearchable xmlns="4873beb7-5857-4685-be1f-d57550cc96cc">true</IsSearchable>
    <TemplateTemplateType xmlns="4873beb7-5857-4685-be1f-d57550cc96cc">PowerPoint Presentation Template</TemplateTemplateType>
    <CampaignTagsTaxHTField0 xmlns="4873beb7-5857-4685-be1f-d57550cc96cc">
      <Terms xmlns="http://schemas.microsoft.com/office/infopath/2007/PartnerControls"/>
    </CampaignTagsTaxHTField0>
    <TPNamespace xmlns="4873beb7-5857-4685-be1f-d57550cc96cc" xsi:nil="true"/>
    <LocOverallPreviewStatusLookup xmlns="4873beb7-5857-4685-be1f-d57550cc96cc" xsi:nil="true"/>
    <TaxCatchAll xmlns="4873beb7-5857-4685-be1f-d57550cc96cc"/>
    <Markets xmlns="4873beb7-5857-4685-be1f-d57550cc96cc"/>
    <UAProjectedTotalWords xmlns="4873beb7-5857-4685-be1f-d57550cc96cc" xsi:nil="true"/>
    <IntlLangReview xmlns="4873beb7-5857-4685-be1f-d57550cc96cc" xsi:nil="true"/>
    <OutputCachingOn xmlns="4873beb7-5857-4685-be1f-d57550cc96cc">false</OutputCachingOn>
    <AverageRating xmlns="4873beb7-5857-4685-be1f-d57550cc96cc" xsi:nil="true"/>
    <APAuthor xmlns="4873beb7-5857-4685-be1f-d57550cc96cc">
      <UserInfo>
        <DisplayName>REDMOND\kristaa</DisplayName>
        <AccountId>136</AccountId>
        <AccountType/>
      </UserInfo>
    </APAuthor>
    <LocManualTestRequired xmlns="4873beb7-5857-4685-be1f-d57550cc96cc">false</LocManualTestRequired>
    <TPCommandLine xmlns="4873beb7-5857-4685-be1f-d57550cc96cc" xsi:nil="true"/>
    <TPAppVersion xmlns="4873beb7-5857-4685-be1f-d57550cc96cc" xsi:nil="true"/>
    <EditorialStatus xmlns="4873beb7-5857-4685-be1f-d57550cc96cc">Complete</EditorialStatus>
    <LastModifiedDateTime xmlns="4873beb7-5857-4685-be1f-d57550cc96cc" xsi:nil="true"/>
    <ScenarioTagsTaxHTField0 xmlns="4873beb7-5857-4685-be1f-d57550cc96cc">
      <Terms xmlns="http://schemas.microsoft.com/office/infopath/2007/PartnerControls"/>
    </ScenarioTagsTaxHTField0>
    <LocProcessedForMarketsLookup xmlns="4873beb7-5857-4685-be1f-d57550cc96cc" xsi:nil="true"/>
    <TPLaunchHelpLinkType xmlns="4873beb7-5857-4685-be1f-d57550cc96cc">Template</TPLaunchHelpLinkType>
    <OriginalRelease xmlns="4873beb7-5857-4685-be1f-d57550cc96cc">15</OriginalRelease>
    <LocalizationTagsTaxHTField0 xmlns="4873beb7-5857-4685-be1f-d57550cc96cc">
      <Terms xmlns="http://schemas.microsoft.com/office/infopath/2007/PartnerControls"/>
    </LocalizationTagsTaxHTField0>
    <UACurrentWords xmlns="4873beb7-5857-4685-be1f-d57550cc96cc" xsi:nil="true"/>
    <ArtSampleDocs xmlns="4873beb7-5857-4685-be1f-d57550cc96cc" xsi:nil="true"/>
    <UALocRecommendation xmlns="4873beb7-5857-4685-be1f-d57550cc96cc">Localize</UALocRecommendation>
    <Manager xmlns="4873beb7-5857-4685-be1f-d57550cc96cc" xsi:nil="true"/>
    <LocOverallHandbackStatusLookup xmlns="4873beb7-5857-4685-be1f-d57550cc96cc" xsi:nil="true"/>
    <ShowIn xmlns="4873beb7-5857-4685-be1f-d57550cc96cc">Show everywhere</ShowIn>
    <UANotes xmlns="4873beb7-5857-4685-be1f-d57550cc96cc" xsi:nil="true"/>
    <InternalTagsTaxHTField0 xmlns="4873beb7-5857-4685-be1f-d57550cc96cc">
      <Terms xmlns="http://schemas.microsoft.com/office/infopath/2007/PartnerControls"/>
    </InternalTagsTaxHTField0>
    <CSXHash xmlns="4873beb7-5857-4685-be1f-d57550cc96cc" xsi:nil="true"/>
    <VoteCount xmlns="4873beb7-5857-4685-be1f-d57550cc96cc" xsi:nil="true"/>
    <LocMarketGroupTiers2 xmlns="4873beb7-5857-4685-be1f-d57550cc96cc" xsi:nil="true"/>
  </documentManagement>
</p:properties>
</file>

<file path=customXml/itemProps1.xml><?xml version="1.0" encoding="utf-8"?>
<ds:datastoreItem xmlns:ds="http://schemas.openxmlformats.org/officeDocument/2006/customXml" ds:itemID="{BBB5C329-08A6-4E5E-AEF1-A97828C8741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1B558C7-619B-49BE-9097-7FCBDADD4EC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301D382-32B0-43EE-932C-28906AF37617}">
  <ds:schemaRefs>
    <ds:schemaRef ds:uri="http://purl.org/dc/terms/"/>
    <ds:schemaRef ds:uri="http://www.w3.org/XML/1998/namespace"/>
    <ds:schemaRef ds:uri="4873beb7-5857-4685-be1f-d57550cc96cc"/>
    <ds:schemaRef ds:uri="http://schemas.microsoft.com/office/infopath/2007/PartnerControls"/>
    <ds:schemaRef ds:uri="http://schemas.microsoft.com/office/2006/documentManagement/types"/>
    <ds:schemaRef ds:uri="http://schemas.microsoft.com/office/2006/metadata/properties"/>
    <ds:schemaRef ds:uri="http://purl.org/dc/elements/1.1/"/>
    <ds:schemaRef ds:uri="http://schemas.openxmlformats.org/package/2006/metadata/core-propertie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 со стопкой книг на голубом фоне (широкоэкранный формат)</Template>
  <TotalTime>0</TotalTime>
  <Words>1118</Words>
  <Application>Microsoft Office PowerPoint</Application>
  <PresentationFormat>Произвольный</PresentationFormat>
  <Paragraphs>136</Paragraphs>
  <Slides>33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7" baseType="lpstr">
      <vt:lpstr>Arial</vt:lpstr>
      <vt:lpstr>Century Gothic</vt:lpstr>
      <vt:lpstr>Wingdings</vt:lpstr>
      <vt:lpstr>Книги в формате 16 x 9</vt:lpstr>
      <vt:lpstr>Государственная итоговая аттестация 2024</vt:lpstr>
      <vt:lpstr>Основной  Государственный Экзамен</vt:lpstr>
      <vt:lpstr>Выбор экзаменов</vt:lpstr>
      <vt:lpstr>Срок подачи заявления</vt:lpstr>
      <vt:lpstr>Учащиеся с ОВЗ и дети-инвалиды.</vt:lpstr>
      <vt:lpstr>Допуск к ГИА.</vt:lpstr>
      <vt:lpstr>Допуск к ГИА.</vt:lpstr>
      <vt:lpstr>На экзамене нужно иметь с собой!</vt:lpstr>
      <vt:lpstr>Презентация PowerPoint</vt:lpstr>
      <vt:lpstr>ОГЭ по русскому языку</vt:lpstr>
      <vt:lpstr>ОГЭ по математике</vt:lpstr>
      <vt:lpstr>ОГЭ по химии</vt:lpstr>
      <vt:lpstr>ОГЭ по физике</vt:lpstr>
      <vt:lpstr>ОГЭ по биологии</vt:lpstr>
      <vt:lpstr>ОГЭ по географии</vt:lpstr>
      <vt:lpstr>ОГЭ по литературе</vt:lpstr>
      <vt:lpstr>На экзамене запрещено!</vt:lpstr>
      <vt:lpstr>Особенности проведения ОГЭ!</vt:lpstr>
      <vt:lpstr>Особенности проведения ОГЭ!</vt:lpstr>
      <vt:lpstr>Особенности проведения ОГЭ!</vt:lpstr>
      <vt:lpstr>Особенности проведения ОГЭ!</vt:lpstr>
      <vt:lpstr>Апелляция.</vt:lpstr>
      <vt:lpstr>Апелляция.</vt:lpstr>
      <vt:lpstr>Апелляция.</vt:lpstr>
      <vt:lpstr>Результаты ОГЭ.</vt:lpstr>
      <vt:lpstr>Результаты ОГЭ.</vt:lpstr>
      <vt:lpstr>Результаты ОГЭ и аттестат.</vt:lpstr>
      <vt:lpstr>Результаты ОГЭ и аттестат.</vt:lpstr>
      <vt:lpstr>Результаты ОГЭ и аттестат.</vt:lpstr>
      <vt:lpstr>Отметки в аттестате.</vt:lpstr>
      <vt:lpstr>Аттестат с отличием.</vt:lpstr>
      <vt:lpstr>Результаты ОГЭ и аттестат.</vt:lpstr>
      <vt:lpstr>Ответственность за ГИА.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2017-11-16T16:08:11Z</dcterms:created>
  <dcterms:modified xsi:type="dcterms:W3CDTF">2023-12-01T14:08:09Z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CampaignTags">
    <vt:lpwstr/>
  </property>
  <property fmtid="{D5CDD505-2E9C-101B-9397-08002B2CF9AE}" pid="7" name="ScenarioTags">
    <vt:lpwstr/>
  </property>
</Properties>
</file>