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81" r:id="rId6"/>
    <p:sldId id="276" r:id="rId7"/>
    <p:sldId id="329" r:id="rId8"/>
    <p:sldId id="334" r:id="rId9"/>
    <p:sldId id="335" r:id="rId10"/>
    <p:sldId id="353" r:id="rId11"/>
    <p:sldId id="354" r:id="rId12"/>
    <p:sldId id="351" r:id="rId13"/>
    <p:sldId id="343" r:id="rId14"/>
    <p:sldId id="331" r:id="rId15"/>
    <p:sldId id="336" r:id="rId16"/>
    <p:sldId id="337" r:id="rId17"/>
    <p:sldId id="332" r:id="rId18"/>
    <p:sldId id="352" r:id="rId19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37947C-DBCA-4CED-941E-3DEEE9C5CF3B}">
          <p14:sldIdLst>
            <p14:sldId id="264"/>
            <p14:sldId id="281"/>
            <p14:sldId id="276"/>
            <p14:sldId id="329"/>
            <p14:sldId id="334"/>
            <p14:sldId id="335"/>
            <p14:sldId id="353"/>
            <p14:sldId id="354"/>
            <p14:sldId id="351"/>
            <p14:sldId id="343"/>
            <p14:sldId id="331"/>
            <p14:sldId id="336"/>
            <p14:sldId id="337"/>
            <p14:sldId id="332"/>
            <p14:sldId id="352"/>
          </p14:sldIdLst>
        </p14:section>
        <p14:section name="Раздел без заголовка" id="{73D65E72-1222-40EA-A66C-FE54755E383B}">
          <p14:sldIdLst/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22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01.12.2023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/>
              <a:t>Государственная итоговая аттестация</a:t>
            </a:r>
            <a:br>
              <a:rPr lang="ru-RU" b="1" dirty="0"/>
            </a:br>
            <a:r>
              <a:rPr lang="ru-RU" b="1" dirty="0"/>
              <a:t>2024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итоговом сочинении (изложении) нужно иметь с собой!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Документ удостоверяющий личность (паспорт)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Черную </a:t>
            </a:r>
            <a:r>
              <a:rPr lang="ru-RU" sz="4800" b="1" i="1" dirty="0" err="1"/>
              <a:t>гелевую</a:t>
            </a:r>
            <a:r>
              <a:rPr lang="ru-RU" sz="4800" b="1" i="1" dirty="0"/>
              <a:t> ручку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i="1" dirty="0"/>
              <a:t>Орфографический словарь (предоставляется в аудитории)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2848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итоговом сочинении запрещено!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средства связи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электронно-вычислительную технику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фото-, аудио- и видеоаппаратуру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справочные материалы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письменные заметки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иные средства хранения и передачи информации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9827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Требования к сочинению!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/>
              <a:t>Обязательные критерии: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ТРЕБОВАНИЕ № 1. «ОБЪЕМ ИТОГОВОГО СОЧИНЕНИЯ (ИЗЛОЖЕНИЯ)» </a:t>
            </a:r>
            <a:br>
              <a:rPr lang="ru-RU" sz="6000" dirty="0"/>
            </a:br>
            <a:r>
              <a:rPr lang="ru-RU" dirty="0"/>
              <a:t>Рекомендуемое количество слов – от 350. </a:t>
            </a:r>
            <a:br>
              <a:rPr lang="ru-RU" sz="6000" dirty="0"/>
            </a:br>
            <a:r>
              <a:rPr lang="ru-RU" dirty="0"/>
              <a:t>Максимальное количество слов в сочинении не устанавливается. Если в сочинении менее 250 слов (в подсчёт включаются все слова, в том числе и служебные), то выставляется «незачет» за невыполнение требования № 1 и «незачет» за работу в целом (такое сочинение не проверяется по критериям оценивания).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ТРЕБОВАНИЕ № 2. «САМОСТОЯТЕЛЬНОСТЬ НАПИСАНИЯ ИТОГОВОГО СОЧИНЕНИЯ (ИЗЛОЖЕНИЯ)» 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4252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Требования к сочинению!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57875"/>
              </p:ext>
            </p:extLst>
          </p:nvPr>
        </p:nvGraphicFramePr>
        <p:xfrm>
          <a:off x="1117309" y="1700808"/>
          <a:ext cx="10157354" cy="4536504"/>
        </p:xfrm>
        <a:graphic>
          <a:graphicData uri="http://schemas.openxmlformats.org/drawingml/2006/table">
            <a:tbl>
              <a:tblPr/>
              <a:tblGrid>
                <a:gridCol w="5078677">
                  <a:extLst>
                    <a:ext uri="{9D8B030D-6E8A-4147-A177-3AD203B41FA5}">
                      <a16:colId xmlns:a16="http://schemas.microsoft.com/office/drawing/2014/main" val="3309688360"/>
                    </a:ext>
                  </a:extLst>
                </a:gridCol>
                <a:gridCol w="5078677">
                  <a:extLst>
                    <a:ext uri="{9D8B030D-6E8A-4147-A177-3AD203B41FA5}">
                      <a16:colId xmlns:a16="http://schemas.microsoft.com/office/drawing/2014/main" val="1923755279"/>
                    </a:ext>
                  </a:extLst>
                </a:gridCol>
              </a:tblGrid>
              <a:tr h="593935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 b="1" dirty="0">
                          <a:effectLst/>
                        </a:rPr>
                        <a:t>Сочинение</a:t>
                      </a:r>
                      <a:endParaRPr lang="ru-RU" sz="2100" dirty="0">
                        <a:effectLst/>
                      </a:endParaRP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 b="1">
                          <a:effectLst/>
                        </a:rPr>
                        <a:t>Изложение</a:t>
                      </a:r>
                      <a:endParaRPr lang="ru-RU" sz="2100">
                        <a:effectLst/>
                      </a:endParaRP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83497"/>
                  </a:ext>
                </a:extLst>
              </a:tr>
              <a:tr h="593935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1. Соответствие теме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1. Содержание изложения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99113"/>
                  </a:ext>
                </a:extLst>
              </a:tr>
              <a:tr h="1242531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2. Аргументация. Привлечение литературного материала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2. Логичность изложения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9997"/>
                  </a:ext>
                </a:extLst>
              </a:tr>
              <a:tr h="918233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3. Композиция и логика рассуждения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3. Использование элементов стиля исходного текста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32490"/>
                  </a:ext>
                </a:extLst>
              </a:tr>
              <a:tr h="59393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4. Качество письменной речи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7898"/>
                  </a:ext>
                </a:extLst>
              </a:tr>
              <a:tr h="59393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2100" dirty="0">
                          <a:effectLst/>
                        </a:rPr>
                        <a:t>5. Грамотность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8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Обработка и проверка итогового сочинения занимает не более десяти календарных дней. </a:t>
            </a:r>
          </a:p>
          <a:p>
            <a:pPr marL="0" indent="0">
              <a:buNone/>
            </a:pPr>
            <a:r>
              <a:rPr lang="ru-RU" sz="4800" b="1" i="1" dirty="0"/>
              <a:t>По результатам итогового сочинения ставится «Зачет» либо «Незачет».</a:t>
            </a:r>
          </a:p>
          <a:p>
            <a:pPr marL="0" indent="0">
              <a:buNone/>
            </a:pPr>
            <a:r>
              <a:rPr lang="ru-RU" sz="4800" b="1" i="1" dirty="0"/>
              <a:t>С результатами итогового сочинения можно ознакомиться на портале </a:t>
            </a:r>
            <a:r>
              <a:rPr lang="en-US" sz="5600" b="1" i="1" u="sng" dirty="0"/>
              <a:t>ege.spb.ru</a:t>
            </a:r>
            <a:r>
              <a:rPr lang="ru-RU" sz="5600" b="1" i="1" u="sng" dirty="0"/>
              <a:t> </a:t>
            </a:r>
            <a:r>
              <a:rPr lang="ru-RU" sz="4800" b="1" i="1" dirty="0"/>
              <a:t>по данным паспорта, а также в школе.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54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Пересдача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400" dirty="0"/>
              <a:t>Повторно допускаются к итоговому сочинению в дополнительные сроки в текущем учебном году (в первую среду февраля и первую рабочую среду мая) следующие обучающиеся: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получившие по итоговому сочинению неудовлетворительный результат («незачет»);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явившиеся на итоговое сочинение по уважительным причинам (болезнь или иные обстоятельства), подтвержденным документально;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завершившие итоговое сочинение по уважительным причинам (болезнь или иные обстоятельства), подтвержденным документально.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0919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8800" b="1" dirty="0"/>
              <a:t>И</a:t>
            </a:r>
            <a:r>
              <a:rPr lang="ru-RU" sz="7200" b="1" dirty="0"/>
              <a:t>тоговое</a:t>
            </a:r>
            <a:br>
              <a:rPr lang="ru-RU" sz="7200" b="1" dirty="0"/>
            </a:br>
            <a:r>
              <a:rPr lang="ru-RU" sz="8800" b="1" dirty="0"/>
              <a:t>С</a:t>
            </a:r>
            <a:r>
              <a:rPr lang="ru-RU" sz="7200" b="1" dirty="0"/>
              <a:t>очинение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16493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Итоговое сочинение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600" dirty="0"/>
              <a:t>Итоговое сочинение (изложение) является условием допуска к государственной итоговой аттестации по образовательным программам среднего общего образования для обучающихся XI классов, а также может быть использовано при приеме в образовательные организации высшего образования.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Учащиеся с ОВЗ и дети-инвалиды.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 rtl="0">
              <a:buNone/>
            </a:pPr>
            <a:r>
              <a:rPr lang="ru-RU" sz="4800" b="1" i="1" dirty="0"/>
              <a:t>Учащиеся с ОВЗ по заключению ГПМПК имеют право на сдачу итогового изложения.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0064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Даты итогового сочинения.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Основной срок работы 6 декабря 2023 года (первая среда декабря).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Дополнительные сроки 7 февраля и 10 апреля 2024 года.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9667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Темы итогового сочинения.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Комплекты тем итогового сочинения с 2023/24 учебного года формируются из закрытого банк тем итогового сочинения. Он включает более полутора тысяч тем сочинений прошлых лет. 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36516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Разделы и подразделы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268168"/>
          </a:xfrm>
        </p:spPr>
        <p:txBody>
          <a:bodyPr rtlCol="0">
            <a:normAutofit fontScale="32500" lnSpcReduction="20000"/>
          </a:bodyPr>
          <a:lstStyle/>
          <a:p>
            <a:pPr marL="0" indent="0">
              <a:buNone/>
            </a:pPr>
            <a:r>
              <a:rPr lang="ru-RU" sz="5600" b="1" dirty="0"/>
              <a:t>1 Духовно-нравственные ориентиры в жизни человека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1.1. Внутренний мир человека и его личностные качества.</a:t>
            </a:r>
          </a:p>
          <a:p>
            <a:pPr marL="0" indent="0">
              <a:buNone/>
            </a:pPr>
            <a:r>
              <a:rPr lang="ru-RU" sz="4000" b="1" dirty="0"/>
              <a:t>1.2. Отношение человека к другому человеку (окружению), нравственные идеалы и выбор между добром и злом.</a:t>
            </a:r>
          </a:p>
          <a:p>
            <a:pPr marL="0" indent="0">
              <a:buNone/>
            </a:pPr>
            <a:r>
              <a:rPr lang="ru-RU" sz="4000" b="1" dirty="0"/>
              <a:t>1.3. Познание человеком самого себя.</a:t>
            </a:r>
          </a:p>
          <a:p>
            <a:pPr marL="0" indent="0">
              <a:buNone/>
            </a:pPr>
            <a:r>
              <a:rPr lang="ru-RU" sz="4000" b="1" dirty="0"/>
              <a:t>1.4. Свобода человека и ее ограничения.</a:t>
            </a:r>
          </a:p>
          <a:p>
            <a:pPr marL="0" indent="0">
              <a:buNone/>
            </a:pPr>
            <a:r>
              <a:rPr lang="ru-RU" sz="5600" b="1" dirty="0"/>
              <a:t>2 Семья, общество, Отечество в жизни человека</a:t>
            </a:r>
          </a:p>
          <a:p>
            <a:pPr marL="0" indent="0">
              <a:buNone/>
            </a:pPr>
            <a:r>
              <a:rPr lang="ru-RU" sz="4000" b="1" dirty="0"/>
              <a:t>2.1. Семья, род; семейные ценности и традиции.</a:t>
            </a:r>
          </a:p>
          <a:p>
            <a:pPr marL="0" indent="0">
              <a:buNone/>
            </a:pPr>
            <a:r>
              <a:rPr lang="ru-RU" sz="4000" b="1" dirty="0"/>
              <a:t>2.2. Человек и общество.</a:t>
            </a:r>
          </a:p>
          <a:p>
            <a:pPr marL="0" indent="0">
              <a:buNone/>
            </a:pPr>
            <a:r>
              <a:rPr lang="ru-RU" sz="4000" b="1" dirty="0"/>
              <a:t>2.3. Родина, государство, гражданская позиция человека.</a:t>
            </a:r>
          </a:p>
          <a:p>
            <a:pPr marL="0" indent="0">
              <a:buNone/>
            </a:pPr>
            <a:r>
              <a:rPr lang="ru-RU" sz="5600" b="1" dirty="0"/>
              <a:t>3 Природа и культура в жизни человека</a:t>
            </a:r>
          </a:p>
          <a:p>
            <a:pPr marL="0" indent="0">
              <a:buNone/>
            </a:pPr>
            <a:r>
              <a:rPr lang="ru-RU" sz="4000" b="1" dirty="0"/>
              <a:t>3.1. Природа и человек.</a:t>
            </a:r>
          </a:p>
          <a:p>
            <a:pPr marL="0" indent="0">
              <a:buNone/>
            </a:pPr>
            <a:r>
              <a:rPr lang="ru-RU" sz="4000" b="1" dirty="0"/>
              <a:t>3.2. Наука и человек.</a:t>
            </a:r>
          </a:p>
          <a:p>
            <a:pPr marL="0" indent="0">
              <a:buNone/>
            </a:pPr>
            <a:r>
              <a:rPr lang="ru-RU" sz="4000" b="1" dirty="0"/>
              <a:t>3.3. Искусство и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6132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Разделы и подразделы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268168"/>
          </a:xfr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</a:pPr>
            <a:r>
              <a:rPr lang="ru-RU" sz="5600" b="1" dirty="0"/>
              <a:t>В 2022/23 учебном году комплекты тем итогового сочинения будут собираться только из тех тем, которые использовались в прошлые годы. В дальнейшем закрытый банк тем итогового сочинения будет ежегодно пополняться новыми темами.</a:t>
            </a:r>
          </a:p>
          <a:p>
            <a:pPr marL="0" indent="0">
              <a:buNone/>
            </a:pPr>
            <a:r>
              <a:rPr lang="ru-RU" sz="5600" b="1" dirty="0"/>
              <a:t>В каждый комплект тем итогового сочинения будут включены по две темы из каждого раздела банка:</a:t>
            </a:r>
          </a:p>
          <a:p>
            <a:pPr marL="0" indent="0">
              <a:buNone/>
            </a:pPr>
            <a:r>
              <a:rPr lang="ru-RU" sz="5600" b="1" dirty="0"/>
              <a:t>Темы 1, 2 «Духовно-нравственные ориентиры в жизни человека».</a:t>
            </a:r>
          </a:p>
          <a:p>
            <a:pPr marL="0" indent="0">
              <a:buNone/>
            </a:pPr>
            <a:r>
              <a:rPr lang="ru-RU" sz="5600" b="1" dirty="0"/>
              <a:t>Темы 3, 4 «Семья, общество, Отечество в жизни человека».</a:t>
            </a:r>
          </a:p>
          <a:p>
            <a:pPr marL="0" indent="0">
              <a:buNone/>
            </a:pPr>
            <a:r>
              <a:rPr lang="ru-RU" sz="5600" b="1" dirty="0"/>
              <a:t>Темы 5, 6 «Природа и культура в жизни человека».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399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Продолжительность </a:t>
            </a:r>
            <a:br>
              <a:rPr lang="ru-RU" dirty="0"/>
            </a:br>
            <a:r>
              <a:rPr lang="ru-RU" dirty="0"/>
              <a:t>итогового сочинения.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sz="8000" b="1" dirty="0"/>
          </a:p>
          <a:p>
            <a:pPr marL="0" indent="0" algn="ctr">
              <a:buNone/>
            </a:pPr>
            <a:r>
              <a:rPr lang="ru-RU" sz="8000" b="1" dirty="0"/>
              <a:t>Время написания – 3 часа 55 минут</a:t>
            </a:r>
            <a:r>
              <a:rPr lang="ru-RU" sz="8000" dirty="0"/>
              <a:t>. </a:t>
            </a:r>
            <a:endParaRPr lang="ru-RU" sz="41300" b="1" i="1" dirty="0"/>
          </a:p>
        </p:txBody>
      </p:sp>
    </p:spTree>
    <p:extLst>
      <p:ext uri="{BB962C8B-B14F-4D97-AF65-F5344CB8AC3E}">
        <p14:creationId xmlns:p14="http://schemas.microsoft.com/office/powerpoint/2010/main" val="390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656</Words>
  <Application>Microsoft Office PowerPoint</Application>
  <PresentationFormat>Произвольный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Книги в формате 16 x 9</vt:lpstr>
      <vt:lpstr>Государственная итоговая аттестация 2024</vt:lpstr>
      <vt:lpstr>Итоговое Сочинение</vt:lpstr>
      <vt:lpstr>Итоговое сочинение</vt:lpstr>
      <vt:lpstr>Учащиеся с ОВЗ и дети-инвалиды.</vt:lpstr>
      <vt:lpstr>Даты итогового сочинения.</vt:lpstr>
      <vt:lpstr>Темы итогового сочинения.</vt:lpstr>
      <vt:lpstr>Разделы и подразделы</vt:lpstr>
      <vt:lpstr>Разделы и подразделы</vt:lpstr>
      <vt:lpstr>Продолжительность  итогового сочинения.</vt:lpstr>
      <vt:lpstr>На итоговом сочинении (изложении) нужно иметь с собой!</vt:lpstr>
      <vt:lpstr>На итоговом сочинении запрещено!</vt:lpstr>
      <vt:lpstr>Требования к сочинению!</vt:lpstr>
      <vt:lpstr>Требования к сочинению!</vt:lpstr>
      <vt:lpstr>Результаты ИС.</vt:lpstr>
      <vt:lpstr>Пересдача ИС.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2017-11-16T16:08:11Z</dcterms:created>
  <dcterms:modified xsi:type="dcterms:W3CDTF">2023-12-01T12:23:43Z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